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7EC2"/>
    <a:srgbClr val="000000"/>
    <a:srgbClr val="9522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327"/>
  </p:normalViewPr>
  <p:slideViewPr>
    <p:cSldViewPr snapToGrid="0">
      <p:cViewPr varScale="1">
        <p:scale>
          <a:sx n="117" d="100"/>
          <a:sy n="117" d="100"/>
        </p:scale>
        <p:origin x="36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CD8DAE-63A5-5E67-C0F3-F364B50D6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B3C1FE6-1947-9955-1981-50B59AC529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FC92D48-003E-E111-3DA0-538FE450E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5D73-08F8-794D-BB06-3279D713D934}" type="datetimeFigureOut">
              <a:rPr lang="it-IT" smtClean="0"/>
              <a:t>11/03/24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1E8B9E6-70AC-6AE7-CAC8-AE9D258F3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68E761A-F96C-2F30-3E4D-D9E30E8C4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2CB6-C621-EB4F-A542-138C045D3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28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601021-CC29-D29E-289A-B1C04AF74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6F1FC5-CA8C-DD23-5B51-1559C44B7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A7D077-180A-29C6-0794-B20D985E4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5D73-08F8-794D-BB06-3279D713D934}" type="datetimeFigureOut">
              <a:rPr lang="it-IT" smtClean="0"/>
              <a:t>11/03/24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4BB0E6-5526-78C4-B15A-49A6919F5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43CE27D-A40E-561C-9C1E-B4075E212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2CB6-C621-EB4F-A542-138C045D3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870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DAE3FE-2473-73B9-C536-FDCC3BD84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B629866-0A9C-5B4C-8746-98A278955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1ED5ECB-4833-FD5A-2E6E-F6805361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5D73-08F8-794D-BB06-3279D713D934}" type="datetimeFigureOut">
              <a:rPr lang="it-IT" smtClean="0"/>
              <a:t>11/03/24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58E866C-3007-7F9B-EB58-62260972D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FF27169-C941-B17D-D335-232FD5A3F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2CB6-C621-EB4F-A542-138C045D3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3849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E38E5B-2B3C-F0FC-DC4D-DF0E6F659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251DF9-6ECD-7C0A-115C-67707059F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A550A93-B2C4-E6A0-5780-69EB79971F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07ED70-F374-F055-5939-80DF52F9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5D73-08F8-794D-BB06-3279D713D934}" type="datetimeFigureOut">
              <a:rPr lang="it-IT" smtClean="0"/>
              <a:t>11/03/24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A39BFA-1216-599A-CEDA-30D9209DF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6ACB0A2-0F6F-7A83-5B2F-514F97ACC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2CB6-C621-EB4F-A542-138C045D3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1353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A47C9D-9157-2F8F-9794-4653737A1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4C9C01-4488-5EE9-8D59-79AA16F9E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B62CA0B-1596-5937-E361-B711FF8D9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62F235D-B86E-7F30-34BD-56DF37AED1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CFC152B-B184-4E28-2C06-7D66D53455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6A9FE18-E95D-A866-4D5A-BD0D4C593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5D73-08F8-794D-BB06-3279D713D934}" type="datetimeFigureOut">
              <a:rPr lang="it-IT" smtClean="0"/>
              <a:t>11/03/24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F36CD1-E7ED-E0E1-CDDB-AFA3C80D7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C39987E-9A8E-0131-BC1D-032FA175D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2CB6-C621-EB4F-A542-138C045D3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3038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EDA1B8-5B59-5B24-E0EF-377D048D9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AD5034B-8BAE-A020-CD22-30BD0CC4A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5D73-08F8-794D-BB06-3279D713D934}" type="datetimeFigureOut">
              <a:rPr lang="it-IT" smtClean="0"/>
              <a:t>11/03/24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61C7628-CF50-750A-021A-B9959F6D0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263A6CF-C3FE-08F9-7DFE-763C79EE6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2CB6-C621-EB4F-A542-138C045D3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6288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D1787A2-2A3D-CA70-1089-1320E7CCE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5D73-08F8-794D-BB06-3279D713D934}" type="datetimeFigureOut">
              <a:rPr lang="it-IT" smtClean="0"/>
              <a:t>11/03/24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E70F60-BA75-6138-A802-8F414CB04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A8247FA-24AB-9BEA-1A30-7C89936C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2CB6-C621-EB4F-A542-138C045D3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882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3B0C15-F3AF-DA2D-FDF0-6D647E0E2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3311EDF-FB40-FC3A-93BA-DA986ED29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CCBDF79-7A76-1983-F78C-BAA7BA70B7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4A0E17C-A72F-6987-342F-95DF1299D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5D73-08F8-794D-BB06-3279D713D934}" type="datetimeFigureOut">
              <a:rPr lang="it-IT" smtClean="0"/>
              <a:t>11/03/24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D1D0082-2D8E-24E7-B6CC-C3FBD2F08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2EF54D6-32C4-BEC9-EAFA-E427BDE42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2CB6-C621-EB4F-A542-138C045D3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2991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4A9AA0-059E-D60C-F011-8484BAAAD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42DD407-C309-7D7D-0479-CDF7E62F10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CE1C0E6-037E-C2DE-A6E8-60302995CD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78B079D-0A88-AE91-D81A-1E508971E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5D73-08F8-794D-BB06-3279D713D934}" type="datetimeFigureOut">
              <a:rPr lang="it-IT" smtClean="0"/>
              <a:t>11/03/24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62E76EB-B2BA-8865-3EE3-7D03371B4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7B2DAF-6518-02CE-AC6A-6C5B8625D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2CB6-C621-EB4F-A542-138C045D3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891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3E7DEC-F5C4-7BA9-1E30-32B255143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F42CDD1-F29C-29B6-748D-BFCE19896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46DF197-A643-452C-3F2D-501DD2A4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5D73-08F8-794D-BB06-3279D713D934}" type="datetimeFigureOut">
              <a:rPr lang="it-IT" smtClean="0"/>
              <a:t>11/03/24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0F2C2F-CBFD-665E-1611-6005FECEB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73F42E3-71DC-4C1C-F49D-A4FE32942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2CB6-C621-EB4F-A542-138C045D3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5647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649848E-C848-F594-E61C-3182CC2C1B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AFF660D-919C-0E42-5C4D-6584A8422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6F96C20-9DB4-434B-9BF1-B8FFCE593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5D73-08F8-794D-BB06-3279D713D934}" type="datetimeFigureOut">
              <a:rPr lang="it-IT" smtClean="0"/>
              <a:t>11/03/24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46A14EB-8B69-2704-3EBE-15875EBEF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4E96D0-8EA9-4E9B-2736-9AD50DFBA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2CB6-C621-EB4F-A542-138C045D3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4153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6544157-0ADC-5855-9EE1-9ED1D2546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554C621-DE3E-10EA-DA94-8A535ACA2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4068BA3-F654-0FBA-EE7C-5D56B65B8A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85D73-08F8-794D-BB06-3279D713D934}" type="datetimeFigureOut">
              <a:rPr lang="it-IT" smtClean="0"/>
              <a:t>11/03/24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A12DAC-FDEF-54AF-A11E-C72F43A7B0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D8A81E5-6B23-91A8-B4EC-41C96C059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62CB6-C621-EB4F-A542-138C045D3FA3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06C1A82-0CDA-E1D3-84E2-8C14CFB5864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64200" y="6720840"/>
            <a:ext cx="89535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it-IT" sz="90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Interno – Internal</a:t>
            </a:r>
          </a:p>
        </p:txBody>
      </p:sp>
    </p:spTree>
    <p:extLst>
      <p:ext uri="{BB962C8B-B14F-4D97-AF65-F5344CB8AC3E}">
        <p14:creationId xmlns:p14="http://schemas.microsoft.com/office/powerpoint/2010/main" val="73692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g object 17">
            <a:extLst>
              <a:ext uri="{FF2B5EF4-FFF2-40B4-BE49-F238E27FC236}">
                <a16:creationId xmlns:a16="http://schemas.microsoft.com/office/drawing/2014/main" id="{F6A0588B-F2A5-5028-3D0D-C596BB93FBC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905"/>
            <a:ext cx="12192000" cy="638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52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3E1C0C7-91EE-8898-732C-70116BEEEC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3" t="-6451" r="453" b="26267"/>
          <a:stretch/>
        </p:blipFill>
        <p:spPr>
          <a:xfrm>
            <a:off x="-63819" y="4707925"/>
            <a:ext cx="12255819" cy="2150075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7E6F7DC8-F118-416D-6F91-0DBF90DB4645}"/>
              </a:ext>
            </a:extLst>
          </p:cNvPr>
          <p:cNvSpPr txBox="1"/>
          <p:nvPr/>
        </p:nvSpPr>
        <p:spPr>
          <a:xfrm>
            <a:off x="712075" y="213998"/>
            <a:ext cx="10767849" cy="4801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it-IT" sz="1400" b="1" dirty="0">
                <a:solidFill>
                  <a:srgbClr val="952267"/>
                </a:solidFill>
              </a:rPr>
              <a:t>Ore 9.30 - ACCOGLIENZA</a:t>
            </a:r>
          </a:p>
          <a:p>
            <a:endParaRPr lang="it-IT" sz="1400" dirty="0"/>
          </a:p>
          <a:p>
            <a:r>
              <a:rPr lang="it-IT" sz="1400" dirty="0"/>
              <a:t>Introduce e Modera: </a:t>
            </a:r>
            <a:r>
              <a:rPr lang="it-IT" sz="1400" b="1" dirty="0"/>
              <a:t>Alberto MAGNANI</a:t>
            </a:r>
            <a:r>
              <a:rPr lang="it-IT" sz="1400" dirty="0"/>
              <a:t>, Giornalista, Il Sole 24 Ore </a:t>
            </a:r>
          </a:p>
          <a:p>
            <a:endParaRPr lang="it-IT" sz="1400" b="1" dirty="0">
              <a:solidFill>
                <a:srgbClr val="952267"/>
              </a:solidFill>
            </a:endParaRPr>
          </a:p>
          <a:p>
            <a:r>
              <a:rPr lang="it-IT" sz="1400" b="1" dirty="0">
                <a:solidFill>
                  <a:srgbClr val="952267"/>
                </a:solidFill>
              </a:rPr>
              <a:t>10.00 – SALUTI ISTITUZIONALI </a:t>
            </a:r>
          </a:p>
          <a:p>
            <a:r>
              <a:rPr lang="it-IT" sz="1400" b="1" dirty="0" err="1"/>
              <a:t>Cleophas</a:t>
            </a:r>
            <a:r>
              <a:rPr lang="it-IT" sz="1400" b="1" dirty="0"/>
              <a:t> Adrien DIOMA</a:t>
            </a:r>
            <a:r>
              <a:rPr lang="it-IT" sz="1400" dirty="0"/>
              <a:t>, Presidente Associazione Le </a:t>
            </a:r>
            <a:r>
              <a:rPr lang="it-IT" sz="1400" dirty="0" err="1"/>
              <a:t>Réseau</a:t>
            </a:r>
            <a:r>
              <a:rPr lang="it-IT" sz="1400" dirty="0"/>
              <a:t>, Executive Presidente Italia Africa Business Week</a:t>
            </a:r>
          </a:p>
          <a:p>
            <a:r>
              <a:rPr lang="it-IT" sz="1400" b="1" dirty="0"/>
              <a:t>Otello Gregorini</a:t>
            </a:r>
            <a:r>
              <a:rPr lang="it-IT" sz="1400" dirty="0"/>
              <a:t>, Segretario Generale CNA</a:t>
            </a:r>
          </a:p>
          <a:p>
            <a:r>
              <a:rPr lang="it-IT" sz="1400" b="1" dirty="0"/>
              <a:t>Fabrizio LOBASSO</a:t>
            </a:r>
            <a:r>
              <a:rPr lang="it-IT" sz="1400" dirty="0"/>
              <a:t>, Vice Direttore Generale per la Promozione dell'Italia e Direttore Principale per l'Internazionalizzazione Economica (MAECI) </a:t>
            </a:r>
            <a:r>
              <a:rPr lang="it-IT" sz="1400" i="1" dirty="0"/>
              <a:t>(tbc)</a:t>
            </a:r>
          </a:p>
          <a:p>
            <a:endParaRPr lang="it-IT" sz="1400" dirty="0"/>
          </a:p>
          <a:p>
            <a:r>
              <a:rPr lang="it-IT" sz="1400" b="1" dirty="0">
                <a:solidFill>
                  <a:srgbClr val="952267"/>
                </a:solidFill>
              </a:rPr>
              <a:t>10.15 – 11.15 - </a:t>
            </a:r>
            <a:r>
              <a:rPr lang="it-IT" sz="1400" b="1" cap="small" dirty="0">
                <a:solidFill>
                  <a:srgbClr val="952267"/>
                </a:solidFill>
              </a:rPr>
              <a:t>POLITICHE E STRUMENTI PER L’INTERNAZIONALIZZAZIONE DELLE IMPRESE IN AFRICA </a:t>
            </a:r>
          </a:p>
          <a:p>
            <a:pPr algn="just"/>
            <a:r>
              <a:rPr lang="it-IT" sz="1400" i="1" dirty="0">
                <a:solidFill>
                  <a:srgbClr val="952267"/>
                </a:solidFill>
              </a:rPr>
              <a:t>L’obiettivo dell'attività di promozione del sistema paese sui mercati esteri è quello di accrescere il grado di internazionalizzazione del sistema produttivo italiano, con particolare attenzione alle piccole e medie imprese. In questo panel cercheremo di capire quali sono gli strumenti innovativi utili a far crescere i rapporti commerciali delle nostre imprese e soprattutto le PMI in Africa. Quale legame creare tra i diversi attori che lavorano alla promozione del Made in </a:t>
            </a:r>
            <a:r>
              <a:rPr lang="it-IT" sz="1400" i="1" dirty="0" err="1">
                <a:solidFill>
                  <a:srgbClr val="952267"/>
                </a:solidFill>
              </a:rPr>
              <a:t>Italy</a:t>
            </a:r>
            <a:r>
              <a:rPr lang="it-IT" sz="1400" i="1" dirty="0">
                <a:solidFill>
                  <a:srgbClr val="952267"/>
                </a:solidFill>
              </a:rPr>
              <a:t> in Africa e gli imprenditori afro-italiani? </a:t>
            </a:r>
          </a:p>
          <a:p>
            <a:endParaRPr lang="it-IT" sz="1400" cap="small" dirty="0">
              <a:solidFill>
                <a:srgbClr val="952267"/>
              </a:solidFill>
            </a:endParaRPr>
          </a:p>
          <a:p>
            <a:r>
              <a:rPr lang="it-IT" sz="1400" b="1" dirty="0"/>
              <a:t>Antonio FRANCESCHINI</a:t>
            </a:r>
            <a:r>
              <a:rPr lang="it-IT" sz="1400" dirty="0"/>
              <a:t>, Responsabile Ufficio Promozione e Mercato Internazionale, CNA</a:t>
            </a:r>
          </a:p>
          <a:p>
            <a:r>
              <a:rPr lang="it-IT" sz="1400" b="1" dirty="0"/>
              <a:t>Riccardo Honorati BIANCHI</a:t>
            </a:r>
            <a:r>
              <a:rPr lang="it-IT" sz="1400" dirty="0"/>
              <a:t>, Responsabile Supporto Iniziative Sistema Paese, CDP e Coordinatore Piattaforma CDP Business Matching</a:t>
            </a:r>
            <a:br>
              <a:rPr lang="it-IT" sz="1400" dirty="0"/>
            </a:br>
            <a:r>
              <a:rPr lang="it-IT" sz="1400" b="1" dirty="0"/>
              <a:t>Francesca ALICATA</a:t>
            </a:r>
            <a:r>
              <a:rPr lang="it-IT" sz="1400" dirty="0"/>
              <a:t>, Responsabile Relazioni Esterne, SIMEST</a:t>
            </a:r>
          </a:p>
          <a:p>
            <a:r>
              <a:rPr lang="it-IT" sz="1400" b="1" dirty="0"/>
              <a:t>Anna VESPERTINO</a:t>
            </a:r>
            <a:r>
              <a:rPr lang="it-IT" sz="1400" dirty="0"/>
              <a:t>,</a:t>
            </a:r>
            <a:r>
              <a:rPr lang="it-IT" sz="1400" b="1" dirty="0"/>
              <a:t> </a:t>
            </a:r>
            <a:r>
              <a:rPr lang="it-IT" sz="1400" dirty="0"/>
              <a:t>Responsabile Finanziamenti Imprese Cooperazione Internazionale allo Sviluppo Gestione Ordinaria (GO), CDP</a:t>
            </a:r>
            <a:br>
              <a:rPr lang="it-IT" sz="1400" dirty="0"/>
            </a:br>
            <a:r>
              <a:rPr lang="it-IT" sz="1400" b="1" dirty="0"/>
              <a:t>Maurizio FORTE</a:t>
            </a:r>
            <a:r>
              <a:rPr lang="it-IT" sz="1400" dirty="0"/>
              <a:t>, Direttore Centrale per i Settori dell'Export – Agenzia ICE</a:t>
            </a:r>
          </a:p>
          <a:p>
            <a:endParaRPr lang="it-IT" sz="1200" b="1" dirty="0">
              <a:solidFill>
                <a:srgbClr val="952267"/>
              </a:solidFill>
            </a:endParaRPr>
          </a:p>
          <a:p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4154679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15FAF0A-04CD-CCDD-4D1B-0FB8ACD6A6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3" t="-6451" r="453" b="26267"/>
          <a:stretch/>
        </p:blipFill>
        <p:spPr>
          <a:xfrm>
            <a:off x="-63819" y="4707925"/>
            <a:ext cx="12255819" cy="2150075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C240569E-7A27-2AE0-AD6A-BD3F01401D50}"/>
              </a:ext>
            </a:extLst>
          </p:cNvPr>
          <p:cNvSpPr txBox="1"/>
          <p:nvPr/>
        </p:nvSpPr>
        <p:spPr>
          <a:xfrm>
            <a:off x="712075" y="127054"/>
            <a:ext cx="10767849" cy="46474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it-IT" sz="1400" b="1" dirty="0">
                <a:solidFill>
                  <a:srgbClr val="9522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11.15 – 12.15 – IL RUOLO DEGLI IMPRENDITORI AFRO-ITALIANI PER TRAINAIRE LE FILIERE IN AFRICA</a:t>
            </a:r>
          </a:p>
          <a:p>
            <a:pPr algn="just"/>
            <a:r>
              <a:rPr lang="it-IT" sz="1400" dirty="0">
                <a:solidFill>
                  <a:srgbClr val="9522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Gli imprenditori della diaspora e delle nuove generazioni afro-italiane sono in una posizione unica per riconoscere le opportunità nei loro Paesi d'origine, per sfruttarle come "first-</a:t>
            </a:r>
            <a:r>
              <a:rPr lang="it-IT" sz="1400" dirty="0" err="1">
                <a:solidFill>
                  <a:srgbClr val="9522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mover</a:t>
            </a:r>
            <a:r>
              <a:rPr lang="it-IT" sz="1400" dirty="0">
                <a:solidFill>
                  <a:srgbClr val="9522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 e per contribuire alla creazione di posti di lavoro e alla crescita economica. Per questo rivestono, o dovrebbero, un ruolo importante come imprenditori e investitori, in quanto potenziali soggetti di sviluppo transnazionale, in grado di muovere risorse, accedere a nuove informazioni, connettere opportunità e bisogni e creare innovazione. Quale ruolo possono giocare gli imprenditori afro-italiani nel riposizionamento dell’Italia in Africa? Quale contributo possono offrire alla competitività delle nostre filiere nel continente?</a:t>
            </a:r>
          </a:p>
          <a:p>
            <a:pPr algn="just"/>
            <a:br>
              <a:rPr lang="it-IT" sz="1400" b="1" dirty="0">
                <a:solidFill>
                  <a:srgbClr val="952267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Mehret</a:t>
            </a:r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 TEWOLDE</a:t>
            </a:r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, CEO Italia Africa Business Week </a:t>
            </a:r>
          </a:p>
          <a:p>
            <a:pPr algn="just"/>
            <a:r>
              <a:rPr lang="it-IT" sz="1400" b="1" u="none" strike="noStrike" dirty="0">
                <a:solidFill>
                  <a:srgbClr val="05050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Bertrand Mani NDONGBOU</a:t>
            </a:r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, Presidente Coordinamento Italiano delle Diaspore nella Cooperazione Internazionale </a:t>
            </a:r>
          </a:p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Antonio FRANCESCHINI</a:t>
            </a:r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, Responsabile Ufficio Promozione e Mercato Internazionale, CNA</a:t>
            </a:r>
          </a:p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Simone SANTI</a:t>
            </a:r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, Leonardo Group e Presidente della Camera di Commercio Mozambico-Italia</a:t>
            </a:r>
            <a:b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Abu ABDELMAHDI</a:t>
            </a:r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CEO &amp; Founder di </a:t>
            </a:r>
            <a:r>
              <a:rPr lang="it-IT" sz="14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Oxyera</a:t>
            </a:r>
            <a:r>
              <a:rPr lang="it-IT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Co-Founder di Business </a:t>
            </a:r>
            <a:r>
              <a:rPr lang="it-IT" sz="14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Angels</a:t>
            </a:r>
            <a:r>
              <a:rPr lang="it-IT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Club Genova</a:t>
            </a:r>
          </a:p>
          <a:p>
            <a:endParaRPr lang="it-IT" sz="1400" b="1" dirty="0">
              <a:solidFill>
                <a:srgbClr val="95226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400" b="1" dirty="0">
                <a:solidFill>
                  <a:srgbClr val="9522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12.15 – 12.25 – BEST PRATICES</a:t>
            </a:r>
          </a:p>
          <a:p>
            <a:r>
              <a:rPr lang="it-IT" sz="1400" dirty="0">
                <a:solidFill>
                  <a:srgbClr val="9522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Racconti di esperienze di imprenditorie della diaspora italo-africana tra l’Italia e l’Africa. </a:t>
            </a:r>
          </a:p>
          <a:p>
            <a:endParaRPr lang="it-IT" sz="1400" b="1" dirty="0">
              <a:solidFill>
                <a:srgbClr val="95226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400" b="1" dirty="0">
                <a:solidFill>
                  <a:srgbClr val="9522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12.15 – 12.30 – Conclusioni </a:t>
            </a:r>
          </a:p>
          <a:p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Q&amp;A e conclusioni </a:t>
            </a:r>
          </a:p>
          <a:p>
            <a:endParaRPr lang="it-IT" sz="1400" b="1" dirty="0">
              <a:solidFill>
                <a:srgbClr val="95226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400" b="1" dirty="0">
                <a:solidFill>
                  <a:srgbClr val="9522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12.30 – 13.00 – Momento di networking e organizzazione dei B2B su CDP Business matching</a:t>
            </a:r>
            <a:endParaRPr lang="it-I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7778612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454</Words>
  <Application>Microsoft Macintosh PowerPoint</Application>
  <PresentationFormat>Widescreen</PresentationFormat>
  <Paragraphs>29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Cpt Kirk</dc:creator>
  <cp:lastModifiedBy>cleophas adrien dioma</cp:lastModifiedBy>
  <cp:revision>30</cp:revision>
  <dcterms:created xsi:type="dcterms:W3CDTF">2024-02-17T08:45:27Z</dcterms:created>
  <dcterms:modified xsi:type="dcterms:W3CDTF">2024-03-11T11:28:21Z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e255aed-7de2-497a-9b96-4de850d7aec7_Enabled">
    <vt:lpwstr>true</vt:lpwstr>
  </property>
  <property fmtid="{D5CDD505-2E9C-101B-9397-08002B2CF9AE}" pid="3" name="MSIP_Label_ee255aed-7de2-497a-9b96-4de850d7aec7_SetDate">
    <vt:lpwstr>2024-02-23T09:19:10Z</vt:lpwstr>
  </property>
  <property fmtid="{D5CDD505-2E9C-101B-9397-08002B2CF9AE}" pid="4" name="MSIP_Label_ee255aed-7de2-497a-9b96-4de850d7aec7_Method">
    <vt:lpwstr>Privileged</vt:lpwstr>
  </property>
  <property fmtid="{D5CDD505-2E9C-101B-9397-08002B2CF9AE}" pid="5" name="MSIP_Label_ee255aed-7de2-497a-9b96-4de850d7aec7_Name">
    <vt:lpwstr>ee255aed-7de2-497a-9b96-4de850d7aec7</vt:lpwstr>
  </property>
  <property fmtid="{D5CDD505-2E9C-101B-9397-08002B2CF9AE}" pid="6" name="MSIP_Label_ee255aed-7de2-497a-9b96-4de850d7aec7_SiteId">
    <vt:lpwstr>8c4b47b5-ea35-4370-817f-95066d4f8467</vt:lpwstr>
  </property>
  <property fmtid="{D5CDD505-2E9C-101B-9397-08002B2CF9AE}" pid="7" name="MSIP_Label_ee255aed-7de2-497a-9b96-4de850d7aec7_ActionId">
    <vt:lpwstr>a9fe5a23-407d-4f49-9b4b-77a08fa37108</vt:lpwstr>
  </property>
  <property fmtid="{D5CDD505-2E9C-101B-9397-08002B2CF9AE}" pid="8" name="MSIP_Label_ee255aed-7de2-497a-9b96-4de850d7aec7_ContentBits">
    <vt:lpwstr>2</vt:lpwstr>
  </property>
  <property fmtid="{D5CDD505-2E9C-101B-9397-08002B2CF9AE}" pid="9" name="ClassificationContentMarkingFooterLocations">
    <vt:lpwstr>Tema di Office:8</vt:lpwstr>
  </property>
  <property fmtid="{D5CDD505-2E9C-101B-9397-08002B2CF9AE}" pid="10" name="ClassificationContentMarkingFooterText">
    <vt:lpwstr>Interno – Internal</vt:lpwstr>
  </property>
</Properties>
</file>