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171" autoAdjust="0"/>
  </p:normalViewPr>
  <p:slideViewPr>
    <p:cSldViewPr>
      <p:cViewPr>
        <p:scale>
          <a:sx n="100" d="100"/>
          <a:sy n="100" d="100"/>
        </p:scale>
        <p:origin x="-427" y="33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40A309-6588-48EB-985E-92E3C14EFA5C}" type="datetimeFigureOut">
              <a:rPr lang="it-IT" smtClean="0"/>
              <a:pPr/>
              <a:t>29/11/2022</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DE3D8B-3BF3-42A5-8E4C-61A4E283FBD4}"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CCDE3D8B-3BF3-42A5-8E4C-61A4E283FBD4}" type="slidenum">
              <a:rPr lang="it-IT" smtClean="0"/>
              <a:pPr/>
              <a:t>6</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6"/>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534B63E4-274E-4D36-89DA-7CFBB6A45D86}" type="datetimeFigureOut">
              <a:rPr lang="it-IT" smtClean="0"/>
              <a:pPr/>
              <a:t>29/11/2022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5DBE78-E03C-43DE-B34E-306221CF3A34}"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34B63E4-274E-4D36-89DA-7CFBB6A45D86}" type="datetimeFigureOut">
              <a:rPr lang="it-IT" smtClean="0"/>
              <a:pPr/>
              <a:t>29/11/2022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5DBE78-E03C-43DE-B34E-306221CF3A34}"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534B63E4-274E-4D36-89DA-7CFBB6A45D86}" type="datetimeFigureOut">
              <a:rPr lang="it-IT" smtClean="0"/>
              <a:pPr/>
              <a:t>29/11/2022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5DBE78-E03C-43DE-B34E-306221CF3A34}"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42901" y="2133601"/>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3505201" y="2133601"/>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34B63E4-274E-4D36-89DA-7CFBB6A45D86}" type="datetimeFigureOut">
              <a:rPr lang="it-IT" smtClean="0"/>
              <a:pPr/>
              <a:t>29/11/2022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95DBE78-E03C-43DE-B34E-306221CF3A34}"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534B63E4-274E-4D36-89DA-7CFBB6A45D86}" type="datetimeFigureOut">
              <a:rPr lang="it-IT" smtClean="0"/>
              <a:pPr/>
              <a:t>29/11/2022</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95DBE78-E03C-43DE-B34E-306221CF3A34}"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534B63E4-274E-4D36-89DA-7CFBB6A45D86}" type="datetimeFigureOut">
              <a:rPr lang="it-IT" smtClean="0"/>
              <a:pPr/>
              <a:t>29/11/2022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95DBE78-E03C-43DE-B34E-306221CF3A3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34B63E4-274E-4D36-89DA-7CFBB6A45D86}" type="datetimeFigureOut">
              <a:rPr lang="it-IT" smtClean="0"/>
              <a:pPr/>
              <a:t>29/11/2022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95DBE78-E03C-43DE-B34E-306221CF3A3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1"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34B63E4-274E-4D36-89DA-7CFBB6A45D86}" type="datetimeFigureOut">
              <a:rPr lang="it-IT" smtClean="0"/>
              <a:pPr/>
              <a:t>29/11/2022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95DBE78-E03C-43DE-B34E-306221CF3A34}"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1"/>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34B63E4-274E-4D36-89DA-7CFBB6A45D86}" type="datetimeFigureOut">
              <a:rPr lang="it-IT" smtClean="0"/>
              <a:pPr/>
              <a:t>29/11/2022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95DBE78-E03C-43DE-B34E-306221CF3A34}"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34B63E4-274E-4D36-89DA-7CFBB6A45D86}" type="datetimeFigureOut">
              <a:rPr lang="it-IT" smtClean="0"/>
              <a:pPr/>
              <a:t>29/11/2022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5DBE78-E03C-43DE-B34E-306221CF3A34}"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4972049" y="366713"/>
            <a:ext cx="1543051" cy="780097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342901" y="366713"/>
            <a:ext cx="4476751" cy="780097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34B63E4-274E-4D36-89DA-7CFBB6A45D86}" type="datetimeFigureOut">
              <a:rPr lang="it-IT" smtClean="0"/>
              <a:pPr/>
              <a:t>29/11/2022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5DBE78-E03C-43DE-B34E-306221CF3A34}"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4B63E4-274E-4D36-89DA-7CFBB6A45D86}" type="datetimeFigureOut">
              <a:rPr lang="it-IT" smtClean="0"/>
              <a:pPr/>
              <a:t>29/11/2022</a:t>
            </a:fld>
            <a:endParaRPr lang="it-IT"/>
          </a:p>
        </p:txBody>
      </p:sp>
      <p:sp>
        <p:nvSpPr>
          <p:cNvPr id="5" name="Segnaposto piè di pagina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5DBE78-E03C-43DE-B34E-306221CF3A34}"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italiagiappone.it/" TargetMode="External"/><Relationship Id="rId2" Type="http://schemas.openxmlformats.org/officeDocument/2006/relationships/hyperlink" Target="mailto:fondazione@italiagiappone.it"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 name="Picture 41"/>
          <p:cNvPicPr>
            <a:picLocks noChangeAspect="1" noChangeArrowheads="1"/>
          </p:cNvPicPr>
          <p:nvPr/>
        </p:nvPicPr>
        <p:blipFill>
          <a:blip r:embed="rId2"/>
          <a:srcRect/>
          <a:stretch>
            <a:fillRect/>
          </a:stretch>
        </p:blipFill>
        <p:spPr bwMode="auto">
          <a:xfrm>
            <a:off x="1571604" y="2428868"/>
            <a:ext cx="5969656" cy="4429132"/>
          </a:xfrm>
          <a:prstGeom prst="rect">
            <a:avLst/>
          </a:prstGeom>
          <a:ln>
            <a:noFill/>
          </a:ln>
          <a:effectLst>
            <a:softEdge rad="112500"/>
          </a:effectLst>
        </p:spPr>
      </p:pic>
      <p:sp>
        <p:nvSpPr>
          <p:cNvPr id="154" name="CasellaDiTesto 153"/>
          <p:cNvSpPr txBox="1"/>
          <p:nvPr/>
        </p:nvSpPr>
        <p:spPr>
          <a:xfrm>
            <a:off x="666723" y="428604"/>
            <a:ext cx="2762269" cy="707886"/>
          </a:xfrm>
          <a:prstGeom prst="rect">
            <a:avLst/>
          </a:prstGeom>
          <a:noFill/>
        </p:spPr>
        <p:txBody>
          <a:bodyPr wrap="square" rtlCol="0">
            <a:spAutoFit/>
          </a:bodyPr>
          <a:lstStyle/>
          <a:p>
            <a:r>
              <a:rPr lang="it-IT" sz="4000" dirty="0">
                <a:solidFill>
                  <a:schemeClr val="tx1">
                    <a:lumMod val="65000"/>
                    <a:lumOff val="35000"/>
                  </a:schemeClr>
                </a:solidFill>
                <a:latin typeface="Bodoni MT" pitchFamily="18" charset="0"/>
                <a:cs typeface="Arial" pitchFamily="34" charset="0"/>
              </a:rPr>
              <a:t>PREMIO</a:t>
            </a:r>
          </a:p>
        </p:txBody>
      </p:sp>
      <p:sp>
        <p:nvSpPr>
          <p:cNvPr id="157" name="CasellaDiTesto 156"/>
          <p:cNvSpPr txBox="1"/>
          <p:nvPr/>
        </p:nvSpPr>
        <p:spPr>
          <a:xfrm>
            <a:off x="642910" y="928670"/>
            <a:ext cx="7810555" cy="1077218"/>
          </a:xfrm>
          <a:prstGeom prst="rect">
            <a:avLst/>
          </a:prstGeom>
          <a:noFill/>
        </p:spPr>
        <p:txBody>
          <a:bodyPr wrap="square" rtlCol="0">
            <a:spAutoFit/>
          </a:bodyPr>
          <a:lstStyle/>
          <a:p>
            <a:r>
              <a:rPr lang="it-IT" sz="4000" dirty="0" smtClean="0">
                <a:solidFill>
                  <a:schemeClr val="tx1">
                    <a:lumMod val="65000"/>
                    <a:lumOff val="35000"/>
                  </a:schemeClr>
                </a:solidFill>
                <a:latin typeface="Bodoni MT" pitchFamily="18" charset="0"/>
                <a:cs typeface="Arial" pitchFamily="34" charset="0"/>
              </a:rPr>
              <a:t>Umberto AGNELLI</a:t>
            </a:r>
          </a:p>
          <a:p>
            <a:r>
              <a:rPr lang="it-IT" sz="2400" dirty="0" smtClean="0">
                <a:solidFill>
                  <a:schemeClr val="tx1">
                    <a:lumMod val="65000"/>
                    <a:lumOff val="35000"/>
                  </a:schemeClr>
                </a:solidFill>
                <a:latin typeface="Bodoni MT" pitchFamily="18" charset="0"/>
              </a:rPr>
              <a:t>                           </a:t>
            </a:r>
            <a:endParaRPr lang="it-IT" sz="2000" dirty="0">
              <a:solidFill>
                <a:schemeClr val="tx1">
                  <a:lumMod val="65000"/>
                  <a:lumOff val="35000"/>
                </a:schemeClr>
              </a:solidFill>
              <a:latin typeface="Bodoni MT" pitchFamily="18" charset="0"/>
            </a:endParaRPr>
          </a:p>
        </p:txBody>
      </p:sp>
      <p:cxnSp>
        <p:nvCxnSpPr>
          <p:cNvPr id="237" name="Connettore 1 236"/>
          <p:cNvCxnSpPr/>
          <p:nvPr/>
        </p:nvCxnSpPr>
        <p:spPr>
          <a:xfrm>
            <a:off x="-2286048" y="3429000"/>
            <a:ext cx="1619229" cy="119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CasellaDiTesto 7"/>
          <p:cNvSpPr txBox="1"/>
          <p:nvPr/>
        </p:nvSpPr>
        <p:spPr>
          <a:xfrm>
            <a:off x="3000364" y="1857364"/>
            <a:ext cx="5857916" cy="1015663"/>
          </a:xfrm>
          <a:prstGeom prst="rect">
            <a:avLst/>
          </a:prstGeom>
          <a:noFill/>
        </p:spPr>
        <p:txBody>
          <a:bodyPr wrap="square" rtlCol="0">
            <a:spAutoFit/>
          </a:bodyPr>
          <a:lstStyle/>
          <a:p>
            <a:pPr lvl="0" algn="r"/>
            <a:r>
              <a:rPr lang="ja-JP" altLang="it-IT" sz="2800" dirty="0" smtClean="0">
                <a:solidFill>
                  <a:srgbClr val="C00000"/>
                </a:solidFill>
                <a:latin typeface="+mn-ea"/>
                <a:cs typeface="Tahoma" pitchFamily="34" charset="0"/>
              </a:rPr>
              <a:t>ウンベルト・アニェッリ記念賞</a:t>
            </a:r>
          </a:p>
          <a:p>
            <a:endParaRPr lang="it-IT" sz="32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Nuovo Logo FIG_trasparente_Black Laterale (1).png"/>
          <p:cNvPicPr>
            <a:picLocks noChangeAspect="1"/>
          </p:cNvPicPr>
          <p:nvPr/>
        </p:nvPicPr>
        <p:blipFill>
          <a:blip r:embed="rId2" cstate="print"/>
          <a:stretch>
            <a:fillRect/>
          </a:stretch>
        </p:blipFill>
        <p:spPr>
          <a:xfrm>
            <a:off x="285720" y="214290"/>
            <a:ext cx="1558029" cy="861016"/>
          </a:xfrm>
          <a:prstGeom prst="rect">
            <a:avLst/>
          </a:prstGeom>
        </p:spPr>
      </p:pic>
      <p:sp>
        <p:nvSpPr>
          <p:cNvPr id="7" name="Rettangolo 6"/>
          <p:cNvSpPr/>
          <p:nvPr/>
        </p:nvSpPr>
        <p:spPr>
          <a:xfrm>
            <a:off x="285720" y="1571612"/>
            <a:ext cx="4071967" cy="5011628"/>
          </a:xfrm>
          <a:prstGeom prst="rect">
            <a:avLst/>
          </a:prstGeom>
        </p:spPr>
        <p:txBody>
          <a:bodyPr wrap="square">
            <a:spAutoFit/>
          </a:bodyPr>
          <a:lstStyle/>
          <a:p>
            <a:pPr algn="just"/>
            <a:r>
              <a:rPr lang="it-IT" sz="1000" dirty="0" smtClean="0">
                <a:solidFill>
                  <a:schemeClr val="tx1">
                    <a:lumMod val="95000"/>
                    <a:lumOff val="5000"/>
                  </a:schemeClr>
                </a:solidFill>
                <a:latin typeface="Tahoma" pitchFamily="34" charset="0"/>
                <a:ea typeface="Tahoma" pitchFamily="34" charset="0"/>
                <a:cs typeface="Tahoma" pitchFamily="34" charset="0"/>
              </a:rPr>
              <a:t>Il Premio della </a:t>
            </a:r>
            <a:r>
              <a:rPr lang="it-IT" sz="1000" b="1" dirty="0" smtClean="0">
                <a:solidFill>
                  <a:schemeClr val="tx1">
                    <a:lumMod val="95000"/>
                    <a:lumOff val="5000"/>
                  </a:schemeClr>
                </a:solidFill>
                <a:latin typeface="Tahoma" pitchFamily="34" charset="0"/>
                <a:ea typeface="Tahoma" pitchFamily="34" charset="0"/>
                <a:cs typeface="Tahoma" pitchFamily="34" charset="0"/>
              </a:rPr>
              <a:t>Fondazione Italia Giappone </a:t>
            </a:r>
            <a:r>
              <a:rPr lang="it-IT" sz="1000" dirty="0" smtClean="0">
                <a:solidFill>
                  <a:schemeClr val="tx1">
                    <a:lumMod val="95000"/>
                    <a:lumOff val="5000"/>
                  </a:schemeClr>
                </a:solidFill>
                <a:latin typeface="Tahoma" pitchFamily="34" charset="0"/>
                <a:ea typeface="Tahoma" pitchFamily="34" charset="0"/>
                <a:cs typeface="Tahoma" pitchFamily="34" charset="0"/>
              </a:rPr>
              <a:t>per il giornalismo è stato istituito nel 1992 per </a:t>
            </a:r>
            <a:r>
              <a:rPr lang="it-IT" sz="1000" dirty="0" err="1" smtClean="0">
                <a:solidFill>
                  <a:schemeClr val="tx1">
                    <a:lumMod val="95000"/>
                    <a:lumOff val="5000"/>
                  </a:schemeClr>
                </a:solidFill>
                <a:latin typeface="Tahoma" pitchFamily="34" charset="0"/>
                <a:ea typeface="Tahoma" pitchFamily="34" charset="0"/>
                <a:cs typeface="Tahoma" pitchFamily="34" charset="0"/>
              </a:rPr>
              <a:t>volontà</a:t>
            </a:r>
            <a:r>
              <a:rPr lang="it-IT" sz="1000" dirty="0" smtClean="0">
                <a:solidFill>
                  <a:schemeClr val="tx1">
                    <a:lumMod val="95000"/>
                    <a:lumOff val="5000"/>
                  </a:schemeClr>
                </a:solidFill>
                <a:latin typeface="Tahoma" pitchFamily="34" charset="0"/>
                <a:ea typeface="Tahoma" pitchFamily="34" charset="0"/>
                <a:cs typeface="Tahoma" pitchFamily="34" charset="0"/>
              </a:rPr>
              <a:t> del Dottor </a:t>
            </a:r>
            <a:r>
              <a:rPr lang="it-IT" sz="1000" b="1" dirty="0" smtClean="0">
                <a:solidFill>
                  <a:schemeClr val="tx1">
                    <a:lumMod val="95000"/>
                    <a:lumOff val="5000"/>
                  </a:schemeClr>
                </a:solidFill>
                <a:latin typeface="Tahoma" pitchFamily="34" charset="0"/>
                <a:ea typeface="Tahoma" pitchFamily="34" charset="0"/>
                <a:cs typeface="Tahoma" pitchFamily="34" charset="0"/>
              </a:rPr>
              <a:t>Umberto Agnelli</a:t>
            </a:r>
            <a:r>
              <a:rPr lang="it-IT" sz="1000" dirty="0" smtClean="0">
                <a:solidFill>
                  <a:schemeClr val="tx1">
                    <a:lumMod val="95000"/>
                    <a:lumOff val="5000"/>
                  </a:schemeClr>
                </a:solidFill>
                <a:latin typeface="Tahoma" pitchFamily="34" charset="0"/>
                <a:ea typeface="Tahoma" pitchFamily="34" charset="0"/>
                <a:cs typeface="Tahoma" pitchFamily="34" charset="0"/>
              </a:rPr>
              <a:t>, allora Presidente della </a:t>
            </a:r>
            <a:r>
              <a:rPr lang="it-IT" sz="1000" b="1" dirty="0" smtClean="0">
                <a:solidFill>
                  <a:schemeClr val="tx1">
                    <a:lumMod val="95000"/>
                    <a:lumOff val="5000"/>
                  </a:schemeClr>
                </a:solidFill>
                <a:latin typeface="Tahoma" pitchFamily="34" charset="0"/>
                <a:ea typeface="Tahoma" pitchFamily="34" charset="0"/>
                <a:cs typeface="Tahoma" pitchFamily="34" charset="0"/>
              </a:rPr>
              <a:t>Fondazione Italia Giappone </a:t>
            </a:r>
            <a:r>
              <a:rPr lang="it-IT" sz="1000" dirty="0" smtClean="0">
                <a:solidFill>
                  <a:schemeClr val="tx1">
                    <a:lumMod val="95000"/>
                    <a:lumOff val="5000"/>
                  </a:schemeClr>
                </a:solidFill>
                <a:latin typeface="Tahoma" pitchFamily="34" charset="0"/>
                <a:ea typeface="Tahoma" pitchFamily="34" charset="0"/>
                <a:cs typeface="Tahoma" pitchFamily="34" charset="0"/>
              </a:rPr>
              <a:t>e dell’</a:t>
            </a:r>
            <a:r>
              <a:rPr lang="it-IT" sz="1000" b="1" dirty="0" smtClean="0">
                <a:solidFill>
                  <a:schemeClr val="tx1">
                    <a:lumMod val="95000"/>
                    <a:lumOff val="5000"/>
                  </a:schemeClr>
                </a:solidFill>
                <a:latin typeface="Tahoma" pitchFamily="34" charset="0"/>
                <a:ea typeface="Tahoma" pitchFamily="34" charset="0"/>
                <a:cs typeface="Tahoma" pitchFamily="34" charset="0"/>
              </a:rPr>
              <a:t>Italy Japan Business Group</a:t>
            </a:r>
            <a:r>
              <a:rPr lang="it-IT" sz="1000" dirty="0" smtClean="0">
                <a:solidFill>
                  <a:schemeClr val="tx1">
                    <a:lumMod val="95000"/>
                    <a:lumOff val="5000"/>
                  </a:schemeClr>
                </a:solidFill>
                <a:latin typeface="Tahoma" pitchFamily="34" charset="0"/>
                <a:ea typeface="Tahoma" pitchFamily="34" charset="0"/>
                <a:cs typeface="Tahoma" pitchFamily="34" charset="0"/>
              </a:rPr>
              <a:t>, per dare un segno di apprezzamento a quanti hanno contribuito a diffondere una </a:t>
            </a:r>
            <a:r>
              <a:rPr lang="it-IT" sz="1000" dirty="0" err="1" smtClean="0">
                <a:solidFill>
                  <a:schemeClr val="tx1">
                    <a:lumMod val="95000"/>
                    <a:lumOff val="5000"/>
                  </a:schemeClr>
                </a:solidFill>
                <a:latin typeface="Tahoma" pitchFamily="34" charset="0"/>
                <a:ea typeface="Tahoma" pitchFamily="34" charset="0"/>
                <a:cs typeface="Tahoma" pitchFamily="34" charset="0"/>
              </a:rPr>
              <a:t>più</a:t>
            </a:r>
            <a:r>
              <a:rPr lang="it-IT" sz="1000" dirty="0" smtClean="0">
                <a:solidFill>
                  <a:schemeClr val="tx1">
                    <a:lumMod val="95000"/>
                    <a:lumOff val="5000"/>
                  </a:schemeClr>
                </a:solidFill>
                <a:latin typeface="Tahoma" pitchFamily="34" charset="0"/>
                <a:ea typeface="Tahoma" pitchFamily="34" charset="0"/>
                <a:cs typeface="Tahoma" pitchFamily="34" charset="0"/>
              </a:rPr>
              <a:t> approfondita conoscenza sul Giappone in Italia e sull’Italia in Giappone.</a:t>
            </a:r>
          </a:p>
          <a:p>
            <a:pPr algn="just">
              <a:lnSpc>
                <a:spcPts val="8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Dopo la scomparsa del Dottor </a:t>
            </a:r>
            <a:r>
              <a:rPr lang="it-IT" sz="1000" b="1" dirty="0" smtClean="0">
                <a:solidFill>
                  <a:schemeClr val="tx1">
                    <a:lumMod val="95000"/>
                    <a:lumOff val="5000"/>
                  </a:schemeClr>
                </a:solidFill>
                <a:latin typeface="Tahoma" pitchFamily="34" charset="0"/>
                <a:ea typeface="Tahoma" pitchFamily="34" charset="0"/>
                <a:cs typeface="Tahoma" pitchFamily="34" charset="0"/>
              </a:rPr>
              <a:t>Umberto Agnelli</a:t>
            </a:r>
            <a:r>
              <a:rPr lang="it-IT" sz="1000" dirty="0" smtClean="0">
                <a:solidFill>
                  <a:schemeClr val="tx1">
                    <a:lumMod val="95000"/>
                    <a:lumOff val="5000"/>
                  </a:schemeClr>
                </a:solidFill>
                <a:latin typeface="Tahoma" pitchFamily="34" charset="0"/>
                <a:ea typeface="Tahoma" pitchFamily="34" charset="0"/>
                <a:cs typeface="Tahoma" pitchFamily="34" charset="0"/>
              </a:rPr>
              <a:t>,</a:t>
            </a:r>
            <a:r>
              <a:rPr lang="it-IT" sz="1000" b="1" dirty="0" smtClean="0">
                <a:solidFill>
                  <a:schemeClr val="tx1">
                    <a:lumMod val="95000"/>
                    <a:lumOff val="5000"/>
                  </a:schemeClr>
                </a:solidFill>
                <a:latin typeface="Tahoma" pitchFamily="34" charset="0"/>
                <a:ea typeface="Tahoma" pitchFamily="34" charset="0"/>
                <a:cs typeface="Tahoma" pitchFamily="34" charset="0"/>
              </a:rPr>
              <a:t> </a:t>
            </a:r>
            <a:r>
              <a:rPr lang="it-IT" sz="1000" dirty="0" smtClean="0">
                <a:solidFill>
                  <a:schemeClr val="tx1">
                    <a:lumMod val="95000"/>
                    <a:lumOff val="5000"/>
                  </a:schemeClr>
                </a:solidFill>
                <a:latin typeface="Tahoma" pitchFamily="34" charset="0"/>
                <a:ea typeface="Tahoma" pitchFamily="34" charset="0"/>
                <a:cs typeface="Tahoma" pitchFamily="34" charset="0"/>
              </a:rPr>
              <a:t>la Fondazione, d’intesa con la famiglia, ha voluto dedicarlo alla sua memoria, pertanto a partire dall’anno 2007 il riconoscimento ha preso il nome di </a:t>
            </a:r>
            <a:r>
              <a:rPr lang="it-IT" sz="1000" b="1" dirty="0" smtClean="0">
                <a:solidFill>
                  <a:schemeClr val="tx1">
                    <a:lumMod val="95000"/>
                    <a:lumOff val="5000"/>
                  </a:schemeClr>
                </a:solidFill>
                <a:latin typeface="Tahoma" pitchFamily="34" charset="0"/>
                <a:ea typeface="Tahoma" pitchFamily="34" charset="0"/>
                <a:cs typeface="Tahoma" pitchFamily="34" charset="0"/>
              </a:rPr>
              <a:t>Premio Umberto Agnelli</a:t>
            </a:r>
            <a:r>
              <a:rPr lang="it-IT" sz="1000" dirty="0" smtClean="0">
                <a:solidFill>
                  <a:schemeClr val="tx1">
                    <a:lumMod val="95000"/>
                    <a:lumOff val="5000"/>
                  </a:schemeClr>
                </a:solidFill>
                <a:latin typeface="Tahoma" pitchFamily="34" charset="0"/>
                <a:ea typeface="Tahoma" pitchFamily="34" charset="0"/>
                <a:cs typeface="Tahoma" pitchFamily="34" charset="0"/>
              </a:rPr>
              <a:t>.</a:t>
            </a:r>
          </a:p>
          <a:p>
            <a:pPr algn="just">
              <a:lnSpc>
                <a:spcPts val="8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Anno dopo anno, la </a:t>
            </a:r>
            <a:r>
              <a:rPr lang="it-IT" sz="1000" b="1" dirty="0" smtClean="0">
                <a:solidFill>
                  <a:schemeClr val="tx1">
                    <a:lumMod val="95000"/>
                    <a:lumOff val="5000"/>
                  </a:schemeClr>
                </a:solidFill>
                <a:latin typeface="Tahoma" pitchFamily="34" charset="0"/>
                <a:ea typeface="Tahoma" pitchFamily="34" charset="0"/>
                <a:cs typeface="Tahoma" pitchFamily="34" charset="0"/>
              </a:rPr>
              <a:t>Fondazione Italia Giappone </a:t>
            </a:r>
            <a:r>
              <a:rPr lang="it-IT" sz="1000" dirty="0" smtClean="0">
                <a:solidFill>
                  <a:schemeClr val="tx1">
                    <a:lumMod val="95000"/>
                    <a:lumOff val="5000"/>
                  </a:schemeClr>
                </a:solidFill>
                <a:latin typeface="Tahoma" pitchFamily="34" charset="0"/>
                <a:ea typeface="Tahoma" pitchFamily="34" charset="0"/>
                <a:cs typeface="Tahoma" pitchFamily="34" charset="0"/>
              </a:rPr>
              <a:t>attribuisce il </a:t>
            </a:r>
            <a:r>
              <a:rPr lang="it-IT" sz="1000" b="1" dirty="0" smtClean="0">
                <a:solidFill>
                  <a:schemeClr val="tx1">
                    <a:lumMod val="95000"/>
                    <a:lumOff val="5000"/>
                  </a:schemeClr>
                </a:solidFill>
                <a:latin typeface="Tahoma" pitchFamily="34" charset="0"/>
                <a:ea typeface="Tahoma" pitchFamily="34" charset="0"/>
                <a:cs typeface="Tahoma" pitchFamily="34" charset="0"/>
              </a:rPr>
              <a:t>Premio Umberto Agnelli </a:t>
            </a:r>
            <a:r>
              <a:rPr lang="it-IT" sz="1000" dirty="0" smtClean="0">
                <a:solidFill>
                  <a:schemeClr val="tx1">
                    <a:lumMod val="95000"/>
                    <a:lumOff val="5000"/>
                  </a:schemeClr>
                </a:solidFill>
                <a:latin typeface="Tahoma" pitchFamily="34" charset="0"/>
                <a:ea typeface="Tahoma" pitchFamily="34" charset="0"/>
                <a:cs typeface="Tahoma" pitchFamily="34" charset="0"/>
              </a:rPr>
              <a:t>alle personalità che attraverso i loro scritti promuovono una reale comprensione tra i due Paesi, eliminando luoghi comuni e stereotipi e mantenendo vivo il dialogo sul piano culturale, su quello politico, scientifico ed economico.</a:t>
            </a:r>
          </a:p>
          <a:p>
            <a:pPr algn="just">
              <a:lnSpc>
                <a:spcPts val="8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Gli Ambasciatori d’Italia a Tokyo e del Giappone in Italia, che hanno sempre presenziato alla Cerimonia di consegna del Premio, hanno sempre sottolineato il ruolo significativo svolto dalle </a:t>
            </a:r>
            <a:r>
              <a:rPr lang="it-IT" sz="1000" dirty="0" err="1" smtClean="0">
                <a:solidFill>
                  <a:schemeClr val="tx1">
                    <a:lumMod val="95000"/>
                    <a:lumOff val="5000"/>
                  </a:schemeClr>
                </a:solidFill>
                <a:latin typeface="Tahoma" pitchFamily="34" charset="0"/>
                <a:ea typeface="Tahoma" pitchFamily="34" charset="0"/>
                <a:cs typeface="Tahoma" pitchFamily="34" charset="0"/>
              </a:rPr>
              <a:t>personalità</a:t>
            </a:r>
            <a:r>
              <a:rPr lang="it-IT" sz="1000" dirty="0" smtClean="0">
                <a:solidFill>
                  <a:schemeClr val="tx1">
                    <a:lumMod val="95000"/>
                    <a:lumOff val="5000"/>
                  </a:schemeClr>
                </a:solidFill>
                <a:latin typeface="Tahoma" pitchFamily="34" charset="0"/>
                <a:ea typeface="Tahoma" pitchFamily="34" charset="0"/>
                <a:cs typeface="Tahoma" pitchFamily="34" charset="0"/>
              </a:rPr>
              <a:t> di volta in volta premiate.</a:t>
            </a:r>
          </a:p>
          <a:p>
            <a:pPr algn="just">
              <a:lnSpc>
                <a:spcPts val="8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Seguendo la tradizione, il Premio viene consegnato nel corso dell’Assemblea generale dell’</a:t>
            </a:r>
            <a:r>
              <a:rPr lang="it-IT" sz="1000" b="1" dirty="0" smtClean="0">
                <a:solidFill>
                  <a:schemeClr val="tx1">
                    <a:lumMod val="95000"/>
                    <a:lumOff val="5000"/>
                  </a:schemeClr>
                </a:solidFill>
                <a:latin typeface="Tahoma" pitchFamily="34" charset="0"/>
                <a:ea typeface="Tahoma" pitchFamily="34" charset="0"/>
                <a:cs typeface="Tahoma" pitchFamily="34" charset="0"/>
              </a:rPr>
              <a:t>Italy Japan Business Group </a:t>
            </a:r>
            <a:r>
              <a:rPr lang="it-IT" sz="1000" dirty="0" smtClean="0">
                <a:solidFill>
                  <a:schemeClr val="tx1">
                    <a:lumMod val="95000"/>
                    <a:lumOff val="5000"/>
                  </a:schemeClr>
                </a:solidFill>
                <a:latin typeface="Tahoma" pitchFamily="34" charset="0"/>
                <a:ea typeface="Tahoma" pitchFamily="34" charset="0"/>
                <a:cs typeface="Tahoma" pitchFamily="34" charset="0"/>
              </a:rPr>
              <a:t>che si riunisce alternativamente in Italia e in Giappone.</a:t>
            </a:r>
          </a:p>
          <a:p>
            <a:pPr algn="r" eaLnBrk="0" hangingPunct="0"/>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eaLnBrk="0" hangingPunct="0"/>
            <a:r>
              <a:rPr lang="it-IT" sz="1000" dirty="0" smtClean="0">
                <a:solidFill>
                  <a:schemeClr val="tx1">
                    <a:lumMod val="95000"/>
                    <a:lumOff val="5000"/>
                  </a:schemeClr>
                </a:solidFill>
                <a:latin typeface="Tahoma" pitchFamily="34" charset="0"/>
                <a:ea typeface="Tahoma" pitchFamily="34" charset="0"/>
                <a:cs typeface="Tahoma" pitchFamily="34" charset="0"/>
              </a:rPr>
              <a:t>Umberto </a:t>
            </a:r>
            <a:r>
              <a:rPr lang="it-IT" sz="1000" dirty="0" err="1" smtClean="0">
                <a:solidFill>
                  <a:schemeClr val="tx1">
                    <a:lumMod val="95000"/>
                    <a:lumOff val="5000"/>
                  </a:schemeClr>
                </a:solidFill>
                <a:latin typeface="Tahoma" pitchFamily="34" charset="0"/>
                <a:ea typeface="Tahoma" pitchFamily="34" charset="0"/>
                <a:cs typeface="Tahoma" pitchFamily="34" charset="0"/>
              </a:rPr>
              <a:t>Vattani</a:t>
            </a:r>
            <a:r>
              <a:rPr lang="it-IT" sz="1000" dirty="0" smtClean="0">
                <a:solidFill>
                  <a:schemeClr val="tx1">
                    <a:lumMod val="95000"/>
                    <a:lumOff val="5000"/>
                  </a:schemeClr>
                </a:solidFill>
                <a:latin typeface="Tahoma" pitchFamily="34" charset="0"/>
                <a:ea typeface="Tahoma" pitchFamily="34" charset="0"/>
                <a:cs typeface="Tahoma" pitchFamily="34" charset="0"/>
              </a:rPr>
              <a:t> </a:t>
            </a:r>
          </a:p>
          <a:p>
            <a:pPr eaLnBrk="0" hangingPunct="0"/>
            <a:r>
              <a:rPr lang="it-IT" sz="1000" dirty="0" smtClean="0">
                <a:solidFill>
                  <a:schemeClr val="tx1">
                    <a:lumMod val="95000"/>
                    <a:lumOff val="5000"/>
                  </a:schemeClr>
                </a:solidFill>
                <a:latin typeface="Tahoma" pitchFamily="34" charset="0"/>
                <a:ea typeface="Tahoma" pitchFamily="34" charset="0"/>
                <a:cs typeface="Tahoma" pitchFamily="34" charset="0"/>
              </a:rPr>
              <a:t>Presidente</a:t>
            </a:r>
          </a:p>
          <a:p>
            <a:pPr eaLnBrk="0" hangingPunct="0"/>
            <a:r>
              <a:rPr lang="it-IT" sz="1000" dirty="0" smtClean="0">
                <a:solidFill>
                  <a:schemeClr val="tx1">
                    <a:lumMod val="95000"/>
                    <a:lumOff val="5000"/>
                  </a:schemeClr>
                </a:solidFill>
                <a:latin typeface="Tahoma" pitchFamily="34" charset="0"/>
                <a:ea typeface="Tahoma" pitchFamily="34" charset="0"/>
                <a:cs typeface="Tahoma" pitchFamily="34" charset="0"/>
              </a:rPr>
              <a:t>Fondazione Italia Giappone</a:t>
            </a:r>
          </a:p>
          <a:p>
            <a:pPr algn="just"/>
            <a:endParaRPr lang="it-IT" sz="1100" dirty="0">
              <a:solidFill>
                <a:schemeClr val="tx1">
                  <a:lumMod val="95000"/>
                  <a:lumOff val="5000"/>
                </a:schemeClr>
              </a:solidFill>
            </a:endParaRPr>
          </a:p>
          <a:p>
            <a:pPr algn="just"/>
            <a:endParaRPr lang="it-IT" sz="1100" dirty="0">
              <a:solidFill>
                <a:schemeClr val="tx1">
                  <a:lumMod val="65000"/>
                  <a:lumOff val="35000"/>
                </a:schemeClr>
              </a:solidFill>
              <a:latin typeface="Tahoma" pitchFamily="34" charset="0"/>
              <a:ea typeface="Tahoma" pitchFamily="34" charset="0"/>
              <a:cs typeface="Tahoma" pitchFamily="34" charset="0"/>
            </a:endParaRPr>
          </a:p>
          <a:p>
            <a:pPr algn="just"/>
            <a:endParaRPr lang="it-IT" sz="1100" dirty="0">
              <a:solidFill>
                <a:schemeClr val="tx1">
                  <a:lumMod val="65000"/>
                  <a:lumOff val="35000"/>
                </a:schemeClr>
              </a:solidFill>
              <a:latin typeface="Tahoma" pitchFamily="34" charset="0"/>
              <a:ea typeface="Tahoma" pitchFamily="34" charset="0"/>
              <a:cs typeface="Tahoma" pitchFamily="34" charset="0"/>
            </a:endParaRPr>
          </a:p>
        </p:txBody>
      </p:sp>
      <p:sp>
        <p:nvSpPr>
          <p:cNvPr id="9" name="CasellaDiTesto 8"/>
          <p:cNvSpPr txBox="1"/>
          <p:nvPr/>
        </p:nvSpPr>
        <p:spPr>
          <a:xfrm>
            <a:off x="4786314" y="2357430"/>
            <a:ext cx="4071966" cy="569387"/>
          </a:xfrm>
          <a:prstGeom prst="rect">
            <a:avLst/>
          </a:prstGeom>
          <a:noFill/>
        </p:spPr>
        <p:txBody>
          <a:bodyPr wrap="square" rtlCol="0">
            <a:spAutoFit/>
          </a:bodyPr>
          <a:lstStyle/>
          <a:p>
            <a:pPr eaLnBrk="0" hangingPunct="0"/>
            <a:endParaRPr lang="it-IT" sz="1000" dirty="0" smtClean="0">
              <a:solidFill>
                <a:schemeClr val="tx1">
                  <a:lumMod val="65000"/>
                  <a:lumOff val="35000"/>
                </a:schemeClr>
              </a:solidFill>
              <a:latin typeface="Tahoma" pitchFamily="34" charset="0"/>
              <a:ea typeface="Tahoma" pitchFamily="34" charset="0"/>
              <a:cs typeface="Tahoma" pitchFamily="34" charset="0"/>
            </a:endParaRPr>
          </a:p>
          <a:p>
            <a:pPr eaLnBrk="0" hangingPunct="0"/>
            <a:endParaRPr lang="it-IT" sz="1000" dirty="0">
              <a:solidFill>
                <a:schemeClr val="tx1">
                  <a:lumMod val="65000"/>
                  <a:lumOff val="35000"/>
                </a:schemeClr>
              </a:solidFill>
              <a:latin typeface="Tahoma" pitchFamily="34" charset="0"/>
              <a:ea typeface="Tahoma" pitchFamily="34" charset="0"/>
              <a:cs typeface="Tahoma" pitchFamily="34" charset="0"/>
            </a:endParaRPr>
          </a:p>
          <a:p>
            <a:endParaRPr lang="it-IT" sz="1100" dirty="0">
              <a:latin typeface="Tahoma" pitchFamily="34" charset="0"/>
              <a:ea typeface="Tahoma" pitchFamily="34" charset="0"/>
              <a:cs typeface="Tahoma" pitchFamily="34" charset="0"/>
            </a:endParaRPr>
          </a:p>
        </p:txBody>
      </p:sp>
      <p:cxnSp>
        <p:nvCxnSpPr>
          <p:cNvPr id="11" name="Connettore 1 10"/>
          <p:cNvCxnSpPr/>
          <p:nvPr/>
        </p:nvCxnSpPr>
        <p:spPr>
          <a:xfrm rot="5400000">
            <a:off x="2322497" y="3821909"/>
            <a:ext cx="4499800" cy="794"/>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CasellaDiTesto 13"/>
          <p:cNvSpPr txBox="1"/>
          <p:nvPr/>
        </p:nvSpPr>
        <p:spPr>
          <a:xfrm>
            <a:off x="9620285" y="3857628"/>
            <a:ext cx="952507" cy="369332"/>
          </a:xfrm>
          <a:prstGeom prst="rect">
            <a:avLst/>
          </a:prstGeom>
          <a:noFill/>
        </p:spPr>
        <p:txBody>
          <a:bodyPr wrap="square" rtlCol="0">
            <a:spAutoFit/>
          </a:bodyPr>
          <a:lstStyle/>
          <a:p>
            <a:pPr algn="ctr"/>
            <a:r>
              <a:rPr lang="it-IT" dirty="0" smtClean="0">
                <a:latin typeface="Tahoma" pitchFamily="34" charset="0"/>
                <a:ea typeface="Tahoma" pitchFamily="34" charset="0"/>
                <a:cs typeface="Tahoma" pitchFamily="34" charset="0"/>
              </a:rPr>
              <a:t>2</a:t>
            </a:r>
            <a:endParaRPr lang="it-IT" dirty="0">
              <a:latin typeface="Tahoma" pitchFamily="34" charset="0"/>
              <a:ea typeface="Tahoma" pitchFamily="34" charset="0"/>
              <a:cs typeface="Tahoma" pitchFamily="34" charset="0"/>
            </a:endParaRPr>
          </a:p>
        </p:txBody>
      </p:sp>
      <p:sp>
        <p:nvSpPr>
          <p:cNvPr id="10" name="CasellaDiTesto 9"/>
          <p:cNvSpPr txBox="1"/>
          <p:nvPr/>
        </p:nvSpPr>
        <p:spPr>
          <a:xfrm>
            <a:off x="285720" y="6357958"/>
            <a:ext cx="2357454" cy="338554"/>
          </a:xfrm>
          <a:prstGeom prst="rect">
            <a:avLst/>
          </a:prstGeom>
          <a:noFill/>
        </p:spPr>
        <p:txBody>
          <a:bodyPr wrap="square" rtlCol="0">
            <a:spAutoFit/>
          </a:bodyPr>
          <a:lstStyle/>
          <a:p>
            <a:r>
              <a:rPr lang="it-IT" sz="800" dirty="0" smtClean="0">
                <a:solidFill>
                  <a:schemeClr val="tx1">
                    <a:lumMod val="50000"/>
                    <a:lumOff val="50000"/>
                  </a:schemeClr>
                </a:solidFill>
                <a:latin typeface="Tahoma" pitchFamily="34" charset="0"/>
                <a:ea typeface="Tahoma" pitchFamily="34" charset="0"/>
                <a:cs typeface="Tahoma" pitchFamily="34" charset="0"/>
              </a:rPr>
              <a:t>PREMIO </a:t>
            </a:r>
          </a:p>
          <a:p>
            <a:pPr lvl="0"/>
            <a:r>
              <a:rPr lang="it-IT" sz="800" dirty="0" smtClean="0">
                <a:solidFill>
                  <a:schemeClr val="tx1">
                    <a:lumMod val="50000"/>
                    <a:lumOff val="50000"/>
                  </a:schemeClr>
                </a:solidFill>
                <a:latin typeface="Tahoma" pitchFamily="34" charset="0"/>
                <a:ea typeface="Tahoma" pitchFamily="34" charset="0"/>
                <a:cs typeface="Tahoma" pitchFamily="34" charset="0"/>
              </a:rPr>
              <a:t>Umberto AGNELLI</a:t>
            </a:r>
            <a:r>
              <a:rPr lang="it-IT" sz="800" dirty="0" smtClean="0">
                <a:solidFill>
                  <a:schemeClr val="tx1">
                    <a:lumMod val="50000"/>
                    <a:lumOff val="50000"/>
                  </a:schemeClr>
                </a:solidFill>
                <a:latin typeface="Bodoni MT" pitchFamily="18" charset="0"/>
              </a:rPr>
              <a:t> |</a:t>
            </a:r>
            <a:r>
              <a:rPr lang="ja-JP" altLang="it-IT" sz="800" dirty="0" smtClean="0">
                <a:solidFill>
                  <a:schemeClr val="tx1">
                    <a:lumMod val="50000"/>
                    <a:lumOff val="50000"/>
                  </a:schemeClr>
                </a:solidFill>
                <a:latin typeface="+mn-ea"/>
                <a:cs typeface="Tahoma" pitchFamily="34" charset="0"/>
              </a:rPr>
              <a:t>ウンベルト・アニェッリ記念賞</a:t>
            </a:r>
            <a:endParaRPr lang="it-IT" sz="800" dirty="0" smtClean="0">
              <a:solidFill>
                <a:schemeClr val="tx1">
                  <a:lumMod val="50000"/>
                  <a:lumOff val="50000"/>
                </a:schemeClr>
              </a:solidFill>
              <a:latin typeface="Bodoni MT" pitchFamily="18" charset="0"/>
            </a:endParaRPr>
          </a:p>
        </p:txBody>
      </p:sp>
      <p:sp>
        <p:nvSpPr>
          <p:cNvPr id="13" name="CasellaDiTesto 12"/>
          <p:cNvSpPr txBox="1"/>
          <p:nvPr/>
        </p:nvSpPr>
        <p:spPr>
          <a:xfrm>
            <a:off x="4786314" y="2357430"/>
            <a:ext cx="4071966" cy="3693319"/>
          </a:xfrm>
          <a:prstGeom prst="rect">
            <a:avLst/>
          </a:prstGeom>
          <a:noFill/>
        </p:spPr>
        <p:txBody>
          <a:bodyPr wrap="square" rtlCol="0">
            <a:spAutoFit/>
          </a:bodyPr>
          <a:lstStyle/>
          <a:p>
            <a:pPr algn="just"/>
            <a:r>
              <a:rPr lang="ja-JP" altLang="it-IT" sz="1000" dirty="0" smtClean="0">
                <a:solidFill>
                  <a:schemeClr val="tx1">
                    <a:lumMod val="95000"/>
                    <a:lumOff val="5000"/>
                  </a:schemeClr>
                </a:solidFill>
                <a:latin typeface="+mn-ea"/>
                <a:cs typeface="Tahoma" pitchFamily="34" charset="0"/>
              </a:rPr>
              <a:t>伊日財団ジャーナリズム賞は</a:t>
            </a:r>
            <a:r>
              <a:rPr lang="it-IT" altLang="ja-JP" sz="1000" dirty="0" smtClean="0">
                <a:solidFill>
                  <a:schemeClr val="tx1">
                    <a:lumMod val="95000"/>
                    <a:lumOff val="5000"/>
                  </a:schemeClr>
                </a:solidFill>
                <a:latin typeface="+mn-ea"/>
                <a:cs typeface="Tahoma" pitchFamily="34" charset="0"/>
              </a:rPr>
              <a:t>1992</a:t>
            </a:r>
            <a:r>
              <a:rPr lang="ja-JP" altLang="it-IT" sz="1000" dirty="0" smtClean="0">
                <a:solidFill>
                  <a:schemeClr val="tx1">
                    <a:lumMod val="95000"/>
                    <a:lumOff val="5000"/>
                  </a:schemeClr>
                </a:solidFill>
                <a:latin typeface="+mn-ea"/>
                <a:cs typeface="Tahoma" pitchFamily="34" charset="0"/>
              </a:rPr>
              <a:t>年当時伊日財団会長、伊日ビジネス・グループ共同会長を務められていたウンベルト・アニェッリ氏の強い要望により設立されました。報道を介してイタリアを日本に、そして日本をイタリアに伝えた方々に捧げられる賞です。</a:t>
            </a:r>
            <a:endParaRPr lang="it-IT" altLang="ja-JP" sz="1000" dirty="0" smtClean="0">
              <a:solidFill>
                <a:schemeClr val="tx1">
                  <a:lumMod val="95000"/>
                  <a:lumOff val="5000"/>
                </a:schemeClr>
              </a:solidFill>
              <a:latin typeface="+mn-ea"/>
              <a:cs typeface="Tahoma" pitchFamily="34" charset="0"/>
            </a:endParaRPr>
          </a:p>
          <a:p>
            <a:pPr algn="just"/>
            <a:endParaRPr lang="it-IT" altLang="ja-JP" sz="1000" dirty="0" smtClean="0">
              <a:solidFill>
                <a:schemeClr val="tx1">
                  <a:lumMod val="95000"/>
                  <a:lumOff val="5000"/>
                </a:schemeClr>
              </a:solidFill>
              <a:latin typeface="+mn-ea"/>
              <a:cs typeface="Tahoma" pitchFamily="34" charset="0"/>
            </a:endParaRPr>
          </a:p>
          <a:p>
            <a:pPr algn="just"/>
            <a:r>
              <a:rPr lang="ja-JP" altLang="it-IT" sz="1000" dirty="0" smtClean="0">
                <a:solidFill>
                  <a:schemeClr val="tx1">
                    <a:lumMod val="95000"/>
                    <a:lumOff val="5000"/>
                  </a:schemeClr>
                </a:solidFill>
                <a:latin typeface="+mn-ea"/>
                <a:cs typeface="Tahoma" pitchFamily="34" charset="0"/>
              </a:rPr>
              <a:t>ウンベルト・アニェッリ氏が亡くなられた後、ご家族との合意の下、財団は彼への敬意を込め賞の名称を変更しました。こうして</a:t>
            </a:r>
            <a:r>
              <a:rPr lang="it-IT" altLang="ja-JP" sz="1000" dirty="0" smtClean="0">
                <a:solidFill>
                  <a:schemeClr val="tx1">
                    <a:lumMod val="95000"/>
                    <a:lumOff val="5000"/>
                  </a:schemeClr>
                </a:solidFill>
                <a:latin typeface="+mn-ea"/>
                <a:cs typeface="Tahoma" pitchFamily="34" charset="0"/>
              </a:rPr>
              <a:t>2007</a:t>
            </a:r>
            <a:r>
              <a:rPr lang="ja-JP" altLang="it-IT" sz="1000" dirty="0" smtClean="0">
                <a:solidFill>
                  <a:schemeClr val="tx1">
                    <a:lumMod val="95000"/>
                    <a:lumOff val="5000"/>
                  </a:schemeClr>
                </a:solidFill>
                <a:latin typeface="+mn-ea"/>
                <a:cs typeface="Tahoma" pitchFamily="34" charset="0"/>
              </a:rPr>
              <a:t>年以降、ウンベルト・アニェッリ記念</a:t>
            </a:r>
            <a:r>
              <a:rPr lang="ja-JP" altLang="it-IT" sz="1000" dirty="0" smtClean="0"/>
              <a:t>賞となりました</a:t>
            </a:r>
            <a:r>
              <a:rPr lang="ja-JP" altLang="it-IT" sz="1000" dirty="0" smtClean="0">
                <a:solidFill>
                  <a:schemeClr val="tx1">
                    <a:lumMod val="95000"/>
                    <a:lumOff val="5000"/>
                  </a:schemeClr>
                </a:solidFill>
                <a:latin typeface="+mn-ea"/>
                <a:cs typeface="Tahoma" pitchFamily="34" charset="0"/>
              </a:rPr>
              <a:t>。</a:t>
            </a:r>
            <a:endParaRPr lang="it-IT" altLang="ja-JP" sz="1000" dirty="0" smtClean="0">
              <a:solidFill>
                <a:schemeClr val="tx1">
                  <a:lumMod val="95000"/>
                  <a:lumOff val="5000"/>
                </a:schemeClr>
              </a:solidFill>
              <a:latin typeface="+mn-ea"/>
              <a:cs typeface="Tahoma" pitchFamily="34" charset="0"/>
            </a:endParaRPr>
          </a:p>
          <a:p>
            <a:pPr algn="just"/>
            <a:endParaRPr lang="ja-JP" altLang="it-IT" sz="1000" dirty="0" smtClean="0">
              <a:solidFill>
                <a:schemeClr val="tx1">
                  <a:lumMod val="95000"/>
                  <a:lumOff val="5000"/>
                </a:schemeClr>
              </a:solidFill>
              <a:latin typeface="+mn-ea"/>
              <a:cs typeface="Tahoma" pitchFamily="34" charset="0"/>
            </a:endParaRPr>
          </a:p>
          <a:p>
            <a:pPr algn="just"/>
            <a:r>
              <a:rPr lang="ja-JP" altLang="it-IT" sz="1000" dirty="0" smtClean="0">
                <a:solidFill>
                  <a:schemeClr val="tx1">
                    <a:lumMod val="95000"/>
                    <a:lumOff val="5000"/>
                  </a:schemeClr>
                </a:solidFill>
                <a:latin typeface="+mn-ea"/>
                <a:cs typeface="Tahoma" pitchFamily="34" charset="0"/>
              </a:rPr>
              <a:t>その後伊日財団は、</a:t>
            </a:r>
            <a:r>
              <a:rPr lang="it-IT" altLang="ja-JP" sz="1000" dirty="0" smtClean="0">
                <a:solidFill>
                  <a:schemeClr val="tx1">
                    <a:lumMod val="95000"/>
                    <a:lumOff val="5000"/>
                  </a:schemeClr>
                </a:solidFill>
                <a:latin typeface="+mn-ea"/>
                <a:cs typeface="Tahoma" pitchFamily="34" charset="0"/>
              </a:rPr>
              <a:t>2</a:t>
            </a:r>
            <a:r>
              <a:rPr lang="ja-JP" altLang="it-IT" sz="1000" dirty="0" smtClean="0">
                <a:solidFill>
                  <a:schemeClr val="tx1">
                    <a:lumMod val="95000"/>
                    <a:lumOff val="5000"/>
                  </a:schemeClr>
                </a:solidFill>
                <a:latin typeface="+mn-ea"/>
                <a:cs typeface="Tahoma" pitchFamily="34" charset="0"/>
              </a:rPr>
              <a:t>国間での相互知見をさらに深めるため、月並みな視点、ステレオタイプを捨て真の姿を伝え、文化、政治、科学、経済的側面での活発な対話を常に続けてきた方々に賞を授与しています。</a:t>
            </a:r>
            <a:endParaRPr lang="it-IT" altLang="ja-JP" sz="1000" dirty="0" smtClean="0">
              <a:solidFill>
                <a:schemeClr val="tx1">
                  <a:lumMod val="95000"/>
                  <a:lumOff val="5000"/>
                </a:schemeClr>
              </a:solidFill>
              <a:latin typeface="+mn-ea"/>
              <a:cs typeface="Tahoma" pitchFamily="34" charset="0"/>
            </a:endParaRPr>
          </a:p>
          <a:p>
            <a:pPr algn="just"/>
            <a:endParaRPr lang="ja-JP" altLang="it-IT" sz="1000" dirty="0" smtClean="0">
              <a:solidFill>
                <a:schemeClr val="tx1">
                  <a:lumMod val="95000"/>
                  <a:lumOff val="5000"/>
                </a:schemeClr>
              </a:solidFill>
              <a:latin typeface="+mn-ea"/>
              <a:cs typeface="Tahoma" pitchFamily="34" charset="0"/>
            </a:endParaRPr>
          </a:p>
          <a:p>
            <a:pPr algn="just"/>
            <a:r>
              <a:rPr lang="ja-JP" altLang="it-IT" sz="1000" dirty="0" smtClean="0">
                <a:solidFill>
                  <a:schemeClr val="tx1">
                    <a:lumMod val="95000"/>
                    <a:lumOff val="5000"/>
                  </a:schemeClr>
                </a:solidFill>
                <a:latin typeface="+mn-ea"/>
                <a:cs typeface="Tahoma" pitchFamily="34" charset="0"/>
              </a:rPr>
              <a:t>東京駐在イタリア大使、イタリア駐在日本大使は常にこの重要な授賞式典にご参加され、受賞者が果たした重要な役割を強調されておられます。</a:t>
            </a:r>
            <a:endParaRPr lang="it-IT" altLang="ja-JP" sz="1000" dirty="0" smtClean="0">
              <a:solidFill>
                <a:schemeClr val="tx1">
                  <a:lumMod val="95000"/>
                  <a:lumOff val="5000"/>
                </a:schemeClr>
              </a:solidFill>
              <a:latin typeface="+mn-ea"/>
              <a:cs typeface="Tahoma" pitchFamily="34" charset="0"/>
            </a:endParaRPr>
          </a:p>
          <a:p>
            <a:pPr algn="just"/>
            <a:endParaRPr lang="ja-JP" altLang="it-IT" sz="1000" dirty="0" smtClean="0">
              <a:solidFill>
                <a:schemeClr val="tx1">
                  <a:lumMod val="95000"/>
                  <a:lumOff val="5000"/>
                </a:schemeClr>
              </a:solidFill>
              <a:latin typeface="+mn-ea"/>
              <a:cs typeface="Tahoma" pitchFamily="34" charset="0"/>
            </a:endParaRPr>
          </a:p>
          <a:p>
            <a:pPr algn="just"/>
            <a:r>
              <a:rPr lang="ja-JP" altLang="it-IT" sz="1000" dirty="0" smtClean="0">
                <a:solidFill>
                  <a:schemeClr val="tx1">
                    <a:lumMod val="95000"/>
                    <a:lumOff val="5000"/>
                  </a:schemeClr>
                </a:solidFill>
                <a:latin typeface="+mn-ea"/>
                <a:cs typeface="Tahoma" pitchFamily="34" charset="0"/>
              </a:rPr>
              <a:t>伝統を踏襲し、本賞はイタリアと日本で毎年交互に行われる伊日ビジネス・グループ総会の際に授与されます。</a:t>
            </a:r>
          </a:p>
          <a:p>
            <a:pPr algn="just"/>
            <a:endParaRPr lang="ja-JP" altLang="it-IT" sz="1000" b="1" dirty="0" smtClean="0">
              <a:solidFill>
                <a:schemeClr val="tx1">
                  <a:lumMod val="75000"/>
                  <a:lumOff val="25000"/>
                </a:schemeClr>
              </a:solidFill>
              <a:latin typeface="+mn-ea"/>
              <a:cs typeface="Tahoma" pitchFamily="34" charset="0"/>
            </a:endParaRPr>
          </a:p>
          <a:p>
            <a:endParaRPr lang="it" dirty="0" smtClean="0">
              <a:solidFill>
                <a:schemeClr val="tx1">
                  <a:lumMod val="75000"/>
                  <a:lumOff val="25000"/>
                </a:schemeClr>
              </a:solidFill>
              <a:latin typeface="+mn-ea"/>
            </a:endParaRPr>
          </a:p>
          <a:p>
            <a:endParaRPr lang="it-IT" dirty="0">
              <a:solidFill>
                <a:schemeClr val="tx1">
                  <a:lumMod val="75000"/>
                  <a:lumOff val="25000"/>
                </a:schemeClr>
              </a:solidFill>
              <a:latin typeface="+mn-ea"/>
            </a:endParaRPr>
          </a:p>
        </p:txBody>
      </p:sp>
      <p:sp>
        <p:nvSpPr>
          <p:cNvPr id="17" name="CasellaDiTesto 16"/>
          <p:cNvSpPr txBox="1"/>
          <p:nvPr/>
        </p:nvSpPr>
        <p:spPr>
          <a:xfrm>
            <a:off x="6858016" y="5500702"/>
            <a:ext cx="2000264" cy="677108"/>
          </a:xfrm>
          <a:prstGeom prst="rect">
            <a:avLst/>
          </a:prstGeom>
          <a:noFill/>
        </p:spPr>
        <p:txBody>
          <a:bodyPr wrap="square" rtlCol="0">
            <a:spAutoFit/>
          </a:bodyPr>
          <a:lstStyle/>
          <a:p>
            <a:pPr algn="r" eaLnBrk="0" hangingPunct="0"/>
            <a:r>
              <a:rPr lang="ja-JP" altLang="it-IT" sz="1000" dirty="0" smtClean="0">
                <a:solidFill>
                  <a:schemeClr val="tx1">
                    <a:lumMod val="95000"/>
                    <a:lumOff val="5000"/>
                  </a:schemeClr>
                </a:solidFill>
                <a:latin typeface="+mn-ea"/>
                <a:cs typeface="Tahoma" pitchFamily="34" charset="0"/>
              </a:rPr>
              <a:t>ウンベルト</a:t>
            </a:r>
            <a:r>
              <a:rPr lang="it-IT" altLang="it-IT" sz="1000" dirty="0" smtClean="0">
                <a:solidFill>
                  <a:schemeClr val="tx1">
                    <a:lumMod val="95000"/>
                    <a:lumOff val="5000"/>
                  </a:schemeClr>
                </a:solidFill>
                <a:latin typeface="+mn-ea"/>
                <a:cs typeface="Tahoma" pitchFamily="34" charset="0"/>
              </a:rPr>
              <a:t>•</a:t>
            </a:r>
            <a:r>
              <a:rPr lang="ja-JP" altLang="it-IT" sz="1000" dirty="0" smtClean="0">
                <a:solidFill>
                  <a:schemeClr val="tx1">
                    <a:lumMod val="95000"/>
                    <a:lumOff val="5000"/>
                  </a:schemeClr>
                </a:solidFill>
                <a:latin typeface="+mn-ea"/>
                <a:cs typeface="Tahoma" pitchFamily="34" charset="0"/>
              </a:rPr>
              <a:t>バッターニ</a:t>
            </a:r>
            <a:endParaRPr lang="it-IT" altLang="it-IT" sz="1000" dirty="0" smtClean="0">
              <a:solidFill>
                <a:schemeClr val="tx1">
                  <a:lumMod val="95000"/>
                  <a:lumOff val="5000"/>
                </a:schemeClr>
              </a:solidFill>
              <a:latin typeface="+mn-ea"/>
              <a:cs typeface="Tahoma" pitchFamily="34" charset="0"/>
            </a:endParaRPr>
          </a:p>
          <a:p>
            <a:pPr algn="r"/>
            <a:r>
              <a:rPr lang="ja-JP" altLang="it-IT" sz="1000" dirty="0" smtClean="0">
                <a:solidFill>
                  <a:schemeClr val="tx1">
                    <a:lumMod val="95000"/>
                    <a:lumOff val="5000"/>
                  </a:schemeClr>
                </a:solidFill>
                <a:latin typeface="+mn-ea"/>
                <a:cs typeface="Tahoma" pitchFamily="34" charset="0"/>
              </a:rPr>
              <a:t>伊日財団会長</a:t>
            </a:r>
            <a:endParaRPr lang="it-IT" altLang="it-IT" sz="1000" dirty="0" smtClean="0">
              <a:solidFill>
                <a:schemeClr val="tx1">
                  <a:lumMod val="95000"/>
                  <a:lumOff val="5000"/>
                </a:schemeClr>
              </a:solidFill>
              <a:latin typeface="+mn-ea"/>
              <a:cs typeface="Tahoma" pitchFamily="34" charset="0"/>
            </a:endParaRPr>
          </a:p>
          <a:p>
            <a:endParaRPr lang="it-IT" dirty="0">
              <a:solidFill>
                <a:schemeClr val="tx1">
                  <a:lumMod val="95000"/>
                  <a:lumOff val="5000"/>
                </a:schemeClr>
              </a:solidFill>
              <a:latin typeface="+mn-ea"/>
            </a:endParaRPr>
          </a:p>
        </p:txBody>
      </p:sp>
      <p:pic>
        <p:nvPicPr>
          <p:cNvPr id="19" name="Immagine 18" descr="vattani_IMG_6585.JPG"/>
          <p:cNvPicPr>
            <a:picLocks noChangeAspect="1"/>
          </p:cNvPicPr>
          <p:nvPr/>
        </p:nvPicPr>
        <p:blipFill>
          <a:blip r:embed="rId3" cstate="print"/>
          <a:srcRect l="9142" t="31225" r="63951" b="23958"/>
          <a:stretch>
            <a:fillRect/>
          </a:stretch>
        </p:blipFill>
        <p:spPr>
          <a:xfrm>
            <a:off x="7500958" y="428604"/>
            <a:ext cx="1071570" cy="1306839"/>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ttangolo 14"/>
          <p:cNvSpPr/>
          <p:nvPr/>
        </p:nvSpPr>
        <p:spPr>
          <a:xfrm>
            <a:off x="4429124" y="1857364"/>
            <a:ext cx="571504" cy="4429156"/>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p:cNvSpPr/>
          <p:nvPr/>
        </p:nvSpPr>
        <p:spPr>
          <a:xfrm>
            <a:off x="285720" y="1928802"/>
            <a:ext cx="3500462" cy="553998"/>
          </a:xfrm>
          <a:prstGeom prst="rect">
            <a:avLst/>
          </a:prstGeom>
        </p:spPr>
        <p:txBody>
          <a:bodyPr wrap="square">
            <a:spAutoFit/>
          </a:bodyPr>
          <a:lstStyle/>
          <a:p>
            <a:r>
              <a:rPr lang="it-IT" sz="1000" b="1" dirty="0">
                <a:solidFill>
                  <a:schemeClr val="tx1">
                    <a:lumMod val="95000"/>
                    <a:lumOff val="5000"/>
                  </a:schemeClr>
                </a:solidFill>
                <a:latin typeface="Tahoma" pitchFamily="34" charset="0"/>
                <a:ea typeface="Tahoma" pitchFamily="34" charset="0"/>
                <a:cs typeface="Tahoma" pitchFamily="34" charset="0"/>
              </a:rPr>
              <a:t>Per l'anno 2020 </a:t>
            </a:r>
            <a:r>
              <a:rPr lang="it-IT" sz="1000" dirty="0">
                <a:solidFill>
                  <a:schemeClr val="tx1">
                    <a:lumMod val="95000"/>
                    <a:lumOff val="5000"/>
                  </a:schemeClr>
                </a:solidFill>
                <a:latin typeface="Tahoma" pitchFamily="34" charset="0"/>
                <a:ea typeface="Tahoma" pitchFamily="34" charset="0"/>
                <a:cs typeface="Tahoma" pitchFamily="34" charset="0"/>
              </a:rPr>
              <a:t>la </a:t>
            </a:r>
            <a:r>
              <a:rPr lang="it-IT" sz="1000" dirty="0" smtClean="0">
                <a:solidFill>
                  <a:schemeClr val="tx1">
                    <a:lumMod val="95000"/>
                    <a:lumOff val="5000"/>
                  </a:schemeClr>
                </a:solidFill>
                <a:latin typeface="Tahoma" pitchFamily="34" charset="0"/>
                <a:ea typeface="Tahoma" pitchFamily="34" charset="0"/>
                <a:cs typeface="Tahoma" pitchFamily="34" charset="0"/>
              </a:rPr>
              <a:t>Giuria, </a:t>
            </a:r>
            <a:r>
              <a:rPr lang="it-IT" sz="1000" dirty="0">
                <a:solidFill>
                  <a:schemeClr val="tx1">
                    <a:lumMod val="95000"/>
                    <a:lumOff val="5000"/>
                  </a:schemeClr>
                </a:solidFill>
                <a:latin typeface="Tahoma" pitchFamily="34" charset="0"/>
                <a:ea typeface="Tahoma" pitchFamily="34" charset="0"/>
                <a:cs typeface="Tahoma" pitchFamily="34" charset="0"/>
              </a:rPr>
              <a:t>riunitasi sotto la presidenza del </a:t>
            </a:r>
            <a:r>
              <a:rPr lang="it-IT" sz="1000" dirty="0" smtClean="0">
                <a:solidFill>
                  <a:schemeClr val="tx1">
                    <a:lumMod val="95000"/>
                    <a:lumOff val="5000"/>
                  </a:schemeClr>
                </a:solidFill>
                <a:latin typeface="Tahoma" pitchFamily="34" charset="0"/>
                <a:ea typeface="Tahoma" pitchFamily="34" charset="0"/>
                <a:cs typeface="Tahoma" pitchFamily="34" charset="0"/>
              </a:rPr>
              <a:t>Dottor </a:t>
            </a:r>
            <a:r>
              <a:rPr lang="it-IT" sz="1000" dirty="0">
                <a:solidFill>
                  <a:schemeClr val="tx1">
                    <a:lumMod val="95000"/>
                    <a:lumOff val="5000"/>
                  </a:schemeClr>
                </a:solidFill>
                <a:latin typeface="Tahoma" pitchFamily="34" charset="0"/>
                <a:ea typeface="Tahoma" pitchFamily="34" charset="0"/>
                <a:cs typeface="Tahoma" pitchFamily="34" charset="0"/>
              </a:rPr>
              <a:t>Umberto </a:t>
            </a:r>
            <a:r>
              <a:rPr lang="it-IT" sz="1000" dirty="0" smtClean="0">
                <a:solidFill>
                  <a:schemeClr val="tx1">
                    <a:lumMod val="95000"/>
                    <a:lumOff val="5000"/>
                  </a:schemeClr>
                </a:solidFill>
                <a:latin typeface="Tahoma" pitchFamily="34" charset="0"/>
                <a:ea typeface="Tahoma" pitchFamily="34" charset="0"/>
                <a:cs typeface="Tahoma" pitchFamily="34" charset="0"/>
              </a:rPr>
              <a:t>Donati, </a:t>
            </a:r>
            <a:r>
              <a:rPr lang="it-IT" sz="1000" dirty="0">
                <a:solidFill>
                  <a:schemeClr val="tx1">
                    <a:lumMod val="95000"/>
                    <a:lumOff val="5000"/>
                  </a:schemeClr>
                </a:solidFill>
                <a:latin typeface="Tahoma" pitchFamily="34" charset="0"/>
                <a:ea typeface="Tahoma" pitchFamily="34" charset="0"/>
                <a:cs typeface="Tahoma" pitchFamily="34" charset="0"/>
              </a:rPr>
              <a:t>ha deliberato di attribuire il Premio al </a:t>
            </a:r>
            <a:r>
              <a:rPr lang="it-IT" sz="1000" dirty="0" smtClean="0">
                <a:solidFill>
                  <a:schemeClr val="tx1">
                    <a:lumMod val="95000"/>
                    <a:lumOff val="5000"/>
                  </a:schemeClr>
                </a:solidFill>
                <a:latin typeface="Tahoma" pitchFamily="34" charset="0"/>
                <a:ea typeface="Tahoma" pitchFamily="34" charset="0"/>
                <a:cs typeface="Tahoma" pitchFamily="34" charset="0"/>
              </a:rPr>
              <a:t>Professor </a:t>
            </a:r>
            <a:r>
              <a:rPr lang="it-IT" sz="1000" b="1" dirty="0" smtClean="0">
                <a:solidFill>
                  <a:schemeClr val="tx1">
                    <a:lumMod val="95000"/>
                    <a:lumOff val="5000"/>
                  </a:schemeClr>
                </a:solidFill>
                <a:latin typeface="Tahoma" pitchFamily="34" charset="0"/>
                <a:ea typeface="Tahoma" pitchFamily="34" charset="0"/>
                <a:cs typeface="Tahoma" pitchFamily="34" charset="0"/>
              </a:rPr>
              <a:t>Giorgio AMITRANO</a:t>
            </a:r>
            <a:r>
              <a:rPr lang="it-IT" sz="1000" dirty="0" smtClean="0">
                <a:solidFill>
                  <a:schemeClr val="tx1">
                    <a:lumMod val="95000"/>
                    <a:lumOff val="5000"/>
                  </a:schemeClr>
                </a:solidFill>
                <a:latin typeface="Tahoma" pitchFamily="34" charset="0"/>
                <a:ea typeface="Tahoma" pitchFamily="34" charset="0"/>
                <a:cs typeface="Tahoma" pitchFamily="34" charset="0"/>
              </a:rPr>
              <a:t>.</a:t>
            </a:r>
          </a:p>
        </p:txBody>
      </p:sp>
      <p:sp>
        <p:nvSpPr>
          <p:cNvPr id="13" name="Rettangolo 12"/>
          <p:cNvSpPr/>
          <p:nvPr/>
        </p:nvSpPr>
        <p:spPr>
          <a:xfrm>
            <a:off x="285720" y="2500306"/>
            <a:ext cx="3571900" cy="3631763"/>
          </a:xfrm>
          <a:prstGeom prst="rect">
            <a:avLst/>
          </a:prstGeom>
        </p:spPr>
        <p:txBody>
          <a:bodyPr wrap="square">
            <a:spAutoFit/>
          </a:bodyPr>
          <a:lstStyle/>
          <a:p>
            <a:pPr algn="just"/>
            <a:r>
              <a:rPr lang="it-IT" sz="1000" dirty="0" smtClean="0">
                <a:solidFill>
                  <a:schemeClr val="tx1">
                    <a:lumMod val="95000"/>
                    <a:lumOff val="5000"/>
                  </a:schemeClr>
                </a:solidFill>
                <a:latin typeface="Tahoma" pitchFamily="34" charset="0"/>
                <a:ea typeface="Tahoma" pitchFamily="34" charset="0"/>
                <a:cs typeface="Tahoma" pitchFamily="34" charset="0"/>
              </a:rPr>
              <a:t>Professore di letteratura, di lingua e cultura giapponese all'Università di Napoli L'Orientale, Giorgio </a:t>
            </a:r>
            <a:r>
              <a:rPr lang="it-IT" sz="1000" dirty="0" err="1" smtClean="0">
                <a:solidFill>
                  <a:schemeClr val="tx1">
                    <a:lumMod val="95000"/>
                    <a:lumOff val="5000"/>
                  </a:schemeClr>
                </a:solidFill>
                <a:latin typeface="Tahoma" pitchFamily="34" charset="0"/>
                <a:ea typeface="Tahoma" pitchFamily="34" charset="0"/>
                <a:cs typeface="Tahoma" pitchFamily="34" charset="0"/>
              </a:rPr>
              <a:t>Amitrano</a:t>
            </a:r>
            <a:r>
              <a:rPr lang="it-IT" sz="1000" dirty="0" smtClean="0">
                <a:solidFill>
                  <a:schemeClr val="tx1">
                    <a:lumMod val="95000"/>
                    <a:lumOff val="5000"/>
                  </a:schemeClr>
                </a:solidFill>
                <a:latin typeface="Tahoma" pitchFamily="34" charset="0"/>
                <a:ea typeface="Tahoma" pitchFamily="34" charset="0"/>
                <a:cs typeface="Tahoma" pitchFamily="34" charset="0"/>
              </a:rPr>
              <a:t> è anche il traduttore pluripremiato di Banana </a:t>
            </a:r>
            <a:r>
              <a:rPr lang="it-IT" sz="1000" dirty="0" err="1" smtClean="0">
                <a:solidFill>
                  <a:schemeClr val="tx1">
                    <a:lumMod val="95000"/>
                    <a:lumOff val="5000"/>
                  </a:schemeClr>
                </a:solidFill>
                <a:latin typeface="Tahoma" pitchFamily="34" charset="0"/>
                <a:ea typeface="Tahoma" pitchFamily="34" charset="0"/>
                <a:cs typeface="Tahoma" pitchFamily="34" charset="0"/>
              </a:rPr>
              <a:t>Yoshimoto</a:t>
            </a:r>
            <a:r>
              <a:rPr lang="it-IT" sz="1000" dirty="0" smtClean="0">
                <a:solidFill>
                  <a:schemeClr val="tx1">
                    <a:lumMod val="95000"/>
                    <a:lumOff val="5000"/>
                  </a:schemeClr>
                </a:solidFill>
                <a:latin typeface="Tahoma" pitchFamily="34" charset="0"/>
                <a:ea typeface="Tahoma" pitchFamily="34" charset="0"/>
                <a:cs typeface="Tahoma" pitchFamily="34" charset="0"/>
              </a:rPr>
              <a:t> e di </a:t>
            </a:r>
            <a:r>
              <a:rPr lang="it-IT" sz="1000" dirty="0" err="1" smtClean="0">
                <a:solidFill>
                  <a:schemeClr val="tx1">
                    <a:lumMod val="95000"/>
                    <a:lumOff val="5000"/>
                  </a:schemeClr>
                </a:solidFill>
                <a:latin typeface="Tahoma" pitchFamily="34" charset="0"/>
                <a:ea typeface="Tahoma" pitchFamily="34" charset="0"/>
                <a:cs typeface="Tahoma" pitchFamily="34" charset="0"/>
              </a:rPr>
              <a:t>Murakami</a:t>
            </a:r>
            <a:r>
              <a:rPr lang="it-IT" sz="1000" dirty="0" smtClean="0">
                <a:solidFill>
                  <a:schemeClr val="tx1">
                    <a:lumMod val="95000"/>
                    <a:lumOff val="5000"/>
                  </a:schemeClr>
                </a:solidFill>
                <a:latin typeface="Tahoma" pitchFamily="34" charset="0"/>
                <a:ea typeface="Tahoma" pitchFamily="34" charset="0"/>
                <a:cs typeface="Tahoma" pitchFamily="34" charset="0"/>
              </a:rPr>
              <a:t> </a:t>
            </a:r>
            <a:r>
              <a:rPr lang="it-IT" sz="1000" dirty="0" err="1" smtClean="0">
                <a:solidFill>
                  <a:schemeClr val="tx1">
                    <a:lumMod val="95000"/>
                    <a:lumOff val="5000"/>
                  </a:schemeClr>
                </a:solidFill>
                <a:latin typeface="Tahoma" pitchFamily="34" charset="0"/>
                <a:ea typeface="Tahoma" pitchFamily="34" charset="0"/>
                <a:cs typeface="Tahoma" pitchFamily="34" charset="0"/>
              </a:rPr>
              <a:t>Haruki</a:t>
            </a:r>
            <a:r>
              <a:rPr lang="it-IT" sz="1000" dirty="0" smtClean="0">
                <a:solidFill>
                  <a:schemeClr val="tx1">
                    <a:lumMod val="95000"/>
                    <a:lumOff val="5000"/>
                  </a:schemeClr>
                </a:solidFill>
                <a:latin typeface="Tahoma" pitchFamily="34" charset="0"/>
                <a:ea typeface="Tahoma" pitchFamily="34" charset="0"/>
                <a:cs typeface="Tahoma" pitchFamily="34" charset="0"/>
              </a:rPr>
              <a:t>. Ma la sua attività non si limita a questo: è anche scrittore, saggista e autorevole yamatologo; dal 2012 al 2019 ha retto brillantemente l'Istituto di Cultura italiano di Tokyo.</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Ha ricevuto numerosi riconoscimenti per le sue traduzioni, tra i quali il Premio Alcantara nel 1999, il Premio Internazionale Noma, il premio </a:t>
            </a:r>
            <a:r>
              <a:rPr lang="it-IT" sz="1000" dirty="0" err="1" smtClean="0">
                <a:solidFill>
                  <a:schemeClr val="tx1">
                    <a:lumMod val="95000"/>
                    <a:lumOff val="5000"/>
                  </a:schemeClr>
                </a:solidFill>
                <a:latin typeface="Tahoma" pitchFamily="34" charset="0"/>
                <a:ea typeface="Tahoma" pitchFamily="34" charset="0"/>
                <a:cs typeface="Tahoma" pitchFamily="34" charset="0"/>
              </a:rPr>
              <a:t>Grinzane</a:t>
            </a:r>
            <a:r>
              <a:rPr lang="it-IT" sz="1000" dirty="0" smtClean="0">
                <a:solidFill>
                  <a:schemeClr val="tx1">
                    <a:lumMod val="95000"/>
                    <a:lumOff val="5000"/>
                  </a:schemeClr>
                </a:solidFill>
                <a:latin typeface="Tahoma" pitchFamily="34" charset="0"/>
                <a:ea typeface="Tahoma" pitchFamily="34" charset="0"/>
                <a:cs typeface="Tahoma" pitchFamily="34" charset="0"/>
              </a:rPr>
              <a:t> Cavour nel 2008 e il premio Monselice per le traduzioni scientifiche nel 2012.</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Tra i suoi saggi spiccano “Il mondo di Banana </a:t>
            </a:r>
            <a:r>
              <a:rPr lang="it-IT" sz="1000" dirty="0" err="1" smtClean="0">
                <a:solidFill>
                  <a:schemeClr val="tx1">
                    <a:lumMod val="95000"/>
                    <a:lumOff val="5000"/>
                  </a:schemeClr>
                </a:solidFill>
                <a:latin typeface="Tahoma" pitchFamily="34" charset="0"/>
                <a:ea typeface="Tahoma" pitchFamily="34" charset="0"/>
                <a:cs typeface="Tahoma" pitchFamily="34" charset="0"/>
              </a:rPr>
              <a:t>Yoshimoto</a:t>
            </a:r>
            <a:r>
              <a:rPr lang="it-IT" sz="1000" dirty="0" smtClean="0">
                <a:solidFill>
                  <a:schemeClr val="tx1">
                    <a:lumMod val="95000"/>
                    <a:lumOff val="5000"/>
                  </a:schemeClr>
                </a:solidFill>
                <a:latin typeface="Tahoma" pitchFamily="34" charset="0"/>
                <a:ea typeface="Tahoma" pitchFamily="34" charset="0"/>
                <a:cs typeface="Tahoma" pitchFamily="34" charset="0"/>
              </a:rPr>
              <a:t>” e “</a:t>
            </a:r>
            <a:r>
              <a:rPr lang="it-IT" sz="1000" dirty="0" err="1" smtClean="0">
                <a:solidFill>
                  <a:schemeClr val="tx1">
                    <a:lumMod val="95000"/>
                    <a:lumOff val="5000"/>
                  </a:schemeClr>
                </a:solidFill>
                <a:latin typeface="Tahoma" pitchFamily="34" charset="0"/>
                <a:ea typeface="Tahoma" pitchFamily="34" charset="0"/>
                <a:cs typeface="Tahoma" pitchFamily="34" charset="0"/>
              </a:rPr>
              <a:t>Iro</a:t>
            </a:r>
            <a:r>
              <a:rPr lang="it-IT" sz="1000" dirty="0" smtClean="0">
                <a:solidFill>
                  <a:schemeClr val="tx1">
                    <a:lumMod val="95000"/>
                    <a:lumOff val="5000"/>
                  </a:schemeClr>
                </a:solidFill>
                <a:latin typeface="Tahoma" pitchFamily="34" charset="0"/>
                <a:ea typeface="Tahoma" pitchFamily="34" charset="0"/>
                <a:cs typeface="Tahoma" pitchFamily="34" charset="0"/>
              </a:rPr>
              <a:t> </a:t>
            </a:r>
            <a:r>
              <a:rPr lang="it-IT" sz="1000" dirty="0" err="1" smtClean="0">
                <a:solidFill>
                  <a:schemeClr val="tx1">
                    <a:lumMod val="95000"/>
                    <a:lumOff val="5000"/>
                  </a:schemeClr>
                </a:solidFill>
                <a:latin typeface="Tahoma" pitchFamily="34" charset="0"/>
                <a:ea typeface="Tahoma" pitchFamily="34" charset="0"/>
                <a:cs typeface="Tahoma" pitchFamily="34" charset="0"/>
              </a:rPr>
              <a:t>Iro</a:t>
            </a:r>
            <a:r>
              <a:rPr lang="it-IT" sz="1000" dirty="0" smtClean="0">
                <a:solidFill>
                  <a:schemeClr val="tx1">
                    <a:lumMod val="95000"/>
                    <a:lumOff val="5000"/>
                  </a:schemeClr>
                </a:solidFill>
                <a:latin typeface="Tahoma" pitchFamily="34" charset="0"/>
                <a:ea typeface="Tahoma" pitchFamily="34" charset="0"/>
                <a:cs typeface="Tahoma" pitchFamily="34" charset="0"/>
              </a:rPr>
              <a:t> - Il Giappone tra il pop e il Sublime”, un viaggio sentimentale nel Giappone reale e in quello letterario, nato da un amore lungo una vita e raccontato con straordinaria poesia che narra il Giappone autentico e multiforme, al di là degli stereotipi e dei pregiudizi, rendendo semplici aspetti di una cultura estremamente complessa.</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Collabora regolarmente con i maggiori quotidiani italiani e con autorevoli riviste sui problemi dell'Oriente e del Giappone in particolare.</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Pochi italiani hanno esaminato e spiegato come lui le caratteristiche profonde del paese del Sol Levante.</a:t>
            </a:r>
            <a:endParaRPr lang="it-IT" sz="1000" dirty="0">
              <a:solidFill>
                <a:schemeClr val="tx1">
                  <a:lumMod val="95000"/>
                  <a:lumOff val="5000"/>
                </a:schemeClr>
              </a:solidFill>
              <a:latin typeface="Tahoma" pitchFamily="34" charset="0"/>
              <a:ea typeface="Tahoma" pitchFamily="34" charset="0"/>
              <a:cs typeface="Tahoma" pitchFamily="34" charset="0"/>
            </a:endParaRPr>
          </a:p>
        </p:txBody>
      </p:sp>
      <p:sp>
        <p:nvSpPr>
          <p:cNvPr id="19" name="CasellaDiTesto 18"/>
          <p:cNvSpPr txBox="1"/>
          <p:nvPr/>
        </p:nvSpPr>
        <p:spPr>
          <a:xfrm>
            <a:off x="5429256" y="2643182"/>
            <a:ext cx="3429024" cy="815608"/>
          </a:xfrm>
          <a:prstGeom prst="rect">
            <a:avLst/>
          </a:prstGeom>
          <a:noFill/>
        </p:spPr>
        <p:txBody>
          <a:bodyPr wrap="square" rtlCol="0">
            <a:spAutoFit/>
          </a:bodyPr>
          <a:lstStyle/>
          <a:p>
            <a:pPr eaLnBrk="0" hangingPunct="0"/>
            <a:endParaRPr lang="it-IT" sz="900" dirty="0" smtClean="0">
              <a:solidFill>
                <a:schemeClr val="tx1">
                  <a:lumMod val="65000"/>
                  <a:lumOff val="35000"/>
                </a:schemeClr>
              </a:solidFill>
              <a:latin typeface="Tahoma" pitchFamily="34" charset="0"/>
              <a:ea typeface="Tahoma" pitchFamily="34" charset="0"/>
              <a:cs typeface="Tahoma" pitchFamily="34" charset="0"/>
            </a:endParaRPr>
          </a:p>
          <a:p>
            <a:pPr eaLnBrk="0" hangingPunct="0"/>
            <a:endParaRPr lang="it-IT" sz="900" dirty="0" smtClean="0">
              <a:solidFill>
                <a:schemeClr val="tx1">
                  <a:lumMod val="65000"/>
                  <a:lumOff val="35000"/>
                </a:schemeClr>
              </a:solidFill>
              <a:latin typeface="Tahoma" pitchFamily="34" charset="0"/>
              <a:ea typeface="Tahoma" pitchFamily="34" charset="0"/>
              <a:cs typeface="Tahoma" pitchFamily="34" charset="0"/>
            </a:endParaRPr>
          </a:p>
          <a:p>
            <a:pPr eaLnBrk="0" hangingPunct="0"/>
            <a:endParaRPr lang="it-IT" sz="1100" dirty="0">
              <a:solidFill>
                <a:schemeClr val="tx1">
                  <a:lumMod val="65000"/>
                  <a:lumOff val="35000"/>
                </a:schemeClr>
              </a:solidFill>
              <a:latin typeface="Tahoma" pitchFamily="34" charset="0"/>
              <a:ea typeface="Tahoma" pitchFamily="34" charset="0"/>
              <a:cs typeface="Tahoma" pitchFamily="34" charset="0"/>
            </a:endParaRPr>
          </a:p>
          <a:p>
            <a:endParaRPr lang="it-IT" dirty="0">
              <a:solidFill>
                <a:schemeClr val="tx1">
                  <a:lumMod val="65000"/>
                  <a:lumOff val="35000"/>
                </a:schemeClr>
              </a:solidFill>
              <a:latin typeface="Tahoma" pitchFamily="34" charset="0"/>
              <a:ea typeface="Tahoma" pitchFamily="34" charset="0"/>
              <a:cs typeface="Tahoma" pitchFamily="34" charset="0"/>
            </a:endParaRPr>
          </a:p>
        </p:txBody>
      </p:sp>
      <p:sp>
        <p:nvSpPr>
          <p:cNvPr id="20" name="CasellaDiTesto 19"/>
          <p:cNvSpPr txBox="1"/>
          <p:nvPr/>
        </p:nvSpPr>
        <p:spPr>
          <a:xfrm>
            <a:off x="10001288" y="4232678"/>
            <a:ext cx="857256" cy="369332"/>
          </a:xfrm>
          <a:prstGeom prst="rect">
            <a:avLst/>
          </a:prstGeom>
          <a:noFill/>
        </p:spPr>
        <p:txBody>
          <a:bodyPr wrap="square" rtlCol="0">
            <a:spAutoFit/>
          </a:bodyPr>
          <a:lstStyle/>
          <a:p>
            <a:pPr algn="ctr"/>
            <a:r>
              <a:rPr lang="it-IT" dirty="0" smtClean="0">
                <a:solidFill>
                  <a:schemeClr val="tx1">
                    <a:lumMod val="65000"/>
                    <a:lumOff val="35000"/>
                  </a:schemeClr>
                </a:solidFill>
                <a:latin typeface="Tahoma" pitchFamily="34" charset="0"/>
                <a:ea typeface="Tahoma" pitchFamily="34" charset="0"/>
                <a:cs typeface="Tahoma" pitchFamily="34" charset="0"/>
              </a:rPr>
              <a:t>3</a:t>
            </a:r>
            <a:endParaRPr lang="it-IT" dirty="0">
              <a:solidFill>
                <a:schemeClr val="tx1">
                  <a:lumMod val="65000"/>
                  <a:lumOff val="35000"/>
                </a:schemeClr>
              </a:solidFill>
              <a:latin typeface="Tahoma" pitchFamily="34" charset="0"/>
              <a:ea typeface="Tahoma" pitchFamily="34" charset="0"/>
              <a:cs typeface="Tahoma" pitchFamily="34" charset="0"/>
            </a:endParaRPr>
          </a:p>
        </p:txBody>
      </p:sp>
      <p:pic>
        <p:nvPicPr>
          <p:cNvPr id="9" name="Immagine 8" descr="IRO IRO_Giorgio Amitrano_.jpg"/>
          <p:cNvPicPr>
            <a:picLocks noChangeAspect="1"/>
          </p:cNvPicPr>
          <p:nvPr/>
        </p:nvPicPr>
        <p:blipFill>
          <a:blip r:embed="rId2"/>
          <a:stretch>
            <a:fillRect/>
          </a:stretch>
        </p:blipFill>
        <p:spPr>
          <a:xfrm>
            <a:off x="4143372" y="1428736"/>
            <a:ext cx="762184" cy="1138995"/>
          </a:xfrm>
          <a:prstGeom prst="rect">
            <a:avLst/>
          </a:prstGeom>
          <a:ln>
            <a:noFill/>
          </a:ln>
          <a:effectLst>
            <a:outerShdw blurRad="292100" dist="139700" dir="2700000" algn="tl" rotWithShape="0">
              <a:srgbClr val="333333">
                <a:alpha val="65000"/>
              </a:srgbClr>
            </a:outerShdw>
          </a:effectLst>
        </p:spPr>
      </p:pic>
      <p:pic>
        <p:nvPicPr>
          <p:cNvPr id="12" name="Immagine 11" descr="Il mondo di Banana Yoshimoto_Amitrano_images.jpg"/>
          <p:cNvPicPr>
            <a:picLocks noChangeAspect="1"/>
          </p:cNvPicPr>
          <p:nvPr/>
        </p:nvPicPr>
        <p:blipFill>
          <a:blip r:embed="rId3"/>
          <a:stretch>
            <a:fillRect/>
          </a:stretch>
        </p:blipFill>
        <p:spPr>
          <a:xfrm>
            <a:off x="4143372" y="4000504"/>
            <a:ext cx="767567" cy="1143008"/>
          </a:xfrm>
          <a:prstGeom prst="rect">
            <a:avLst/>
          </a:prstGeom>
          <a:ln>
            <a:noFill/>
          </a:ln>
          <a:effectLst>
            <a:outerShdw blurRad="292100" dist="139700" dir="2700000" algn="tl" rotWithShape="0">
              <a:srgbClr val="333333">
                <a:alpha val="65000"/>
              </a:srgbClr>
            </a:outerShdw>
          </a:effectLst>
        </p:spPr>
      </p:pic>
      <p:pic>
        <p:nvPicPr>
          <p:cNvPr id="14" name="Immagine 13" descr="i-miei-cani.png"/>
          <p:cNvPicPr>
            <a:picLocks noChangeAspect="1"/>
          </p:cNvPicPr>
          <p:nvPr/>
        </p:nvPicPr>
        <p:blipFill>
          <a:blip r:embed="rId4" cstate="print"/>
          <a:srcRect l="24144" t="4167" r="23257" b="4166"/>
          <a:stretch>
            <a:fillRect/>
          </a:stretch>
        </p:blipFill>
        <p:spPr>
          <a:xfrm>
            <a:off x="4500562" y="5286388"/>
            <a:ext cx="792316" cy="1143008"/>
          </a:xfrm>
          <a:prstGeom prst="rect">
            <a:avLst/>
          </a:prstGeom>
          <a:ln>
            <a:noFill/>
          </a:ln>
          <a:effectLst>
            <a:outerShdw blurRad="292100" dist="139700" dir="2700000" algn="tl" rotWithShape="0">
              <a:srgbClr val="333333">
                <a:alpha val="65000"/>
              </a:srgbClr>
            </a:outerShdw>
          </a:effectLst>
        </p:spPr>
      </p:pic>
      <p:pic>
        <p:nvPicPr>
          <p:cNvPr id="21" name="Immagine 20" descr="CHIE-CHAN E IO _Amitrano41c64kBlsmL._SX322_BO1,204,203,200_.jpg"/>
          <p:cNvPicPr>
            <a:picLocks noChangeAspect="1"/>
          </p:cNvPicPr>
          <p:nvPr/>
        </p:nvPicPr>
        <p:blipFill>
          <a:blip r:embed="rId5" cstate="print"/>
          <a:stretch>
            <a:fillRect/>
          </a:stretch>
        </p:blipFill>
        <p:spPr>
          <a:xfrm>
            <a:off x="4572000" y="2714620"/>
            <a:ext cx="742154" cy="1143008"/>
          </a:xfrm>
          <a:prstGeom prst="rect">
            <a:avLst/>
          </a:prstGeom>
          <a:ln>
            <a:noFill/>
          </a:ln>
          <a:effectLst>
            <a:outerShdw blurRad="292100" dist="139700" dir="2700000" algn="tl" rotWithShape="0">
              <a:srgbClr val="333333">
                <a:alpha val="65000"/>
              </a:srgbClr>
            </a:outerShdw>
          </a:effectLst>
        </p:spPr>
      </p:pic>
      <p:sp>
        <p:nvSpPr>
          <p:cNvPr id="18" name="Rettangolo 17"/>
          <p:cNvSpPr/>
          <p:nvPr/>
        </p:nvSpPr>
        <p:spPr>
          <a:xfrm>
            <a:off x="285720" y="6357958"/>
            <a:ext cx="2786082" cy="646331"/>
          </a:xfrm>
          <a:prstGeom prst="rect">
            <a:avLst/>
          </a:prstGeom>
        </p:spPr>
        <p:txBody>
          <a:bodyPr wrap="square">
            <a:spAutoFit/>
          </a:bodyPr>
          <a:lstStyle/>
          <a:p>
            <a:r>
              <a:rPr lang="it-IT" sz="800" dirty="0" smtClean="0">
                <a:solidFill>
                  <a:schemeClr val="tx1">
                    <a:lumMod val="50000"/>
                    <a:lumOff val="50000"/>
                  </a:schemeClr>
                </a:solidFill>
                <a:latin typeface="Tahoma" pitchFamily="34" charset="0"/>
                <a:ea typeface="Tahoma" pitchFamily="34" charset="0"/>
                <a:cs typeface="Tahoma" pitchFamily="34" charset="0"/>
              </a:rPr>
              <a:t>PREMIO </a:t>
            </a:r>
          </a:p>
          <a:p>
            <a:pPr lvl="0"/>
            <a:r>
              <a:rPr lang="it-IT" sz="800" dirty="0" smtClean="0">
                <a:solidFill>
                  <a:schemeClr val="tx1">
                    <a:lumMod val="50000"/>
                    <a:lumOff val="50000"/>
                  </a:schemeClr>
                </a:solidFill>
                <a:latin typeface="Tahoma" pitchFamily="34" charset="0"/>
                <a:ea typeface="Tahoma" pitchFamily="34" charset="0"/>
                <a:cs typeface="Tahoma" pitchFamily="34" charset="0"/>
              </a:rPr>
              <a:t>Umberto AGNELLI </a:t>
            </a:r>
            <a:r>
              <a:rPr lang="it-IT" sz="900" dirty="0" smtClean="0">
                <a:solidFill>
                  <a:schemeClr val="tx1">
                    <a:lumMod val="50000"/>
                    <a:lumOff val="50000"/>
                  </a:schemeClr>
                </a:solidFill>
                <a:latin typeface="Bodoni MT" pitchFamily="18" charset="0"/>
              </a:rPr>
              <a:t>|</a:t>
            </a:r>
            <a:r>
              <a:rPr lang="ja-JP" altLang="it-IT" sz="800" dirty="0" smtClean="0">
                <a:solidFill>
                  <a:schemeClr val="tx1">
                    <a:lumMod val="50000"/>
                    <a:lumOff val="50000"/>
                  </a:schemeClr>
                </a:solidFill>
                <a:latin typeface="+mn-ea"/>
                <a:cs typeface="Tahoma" pitchFamily="34" charset="0"/>
              </a:rPr>
              <a:t>ウンベルト・アニェッリ記念賞</a:t>
            </a:r>
          </a:p>
          <a:p>
            <a:endParaRPr lang="it-IT" sz="900" dirty="0" smtClean="0">
              <a:solidFill>
                <a:schemeClr val="tx1">
                  <a:lumMod val="50000"/>
                  <a:lumOff val="50000"/>
                </a:schemeClr>
              </a:solidFill>
              <a:latin typeface="Bodoni MT" pitchFamily="18" charset="0"/>
            </a:endParaRPr>
          </a:p>
          <a:p>
            <a:r>
              <a:rPr lang="it-IT" sz="900" dirty="0" smtClean="0">
                <a:solidFill>
                  <a:schemeClr val="tx1">
                    <a:lumMod val="50000"/>
                    <a:lumOff val="50000"/>
                  </a:schemeClr>
                </a:solidFill>
                <a:latin typeface="Bodoni MT" pitchFamily="18" charset="0"/>
              </a:rPr>
              <a:t>                                 </a:t>
            </a:r>
            <a:endParaRPr lang="it-IT" sz="900" dirty="0">
              <a:solidFill>
                <a:schemeClr val="tx1">
                  <a:lumMod val="50000"/>
                  <a:lumOff val="50000"/>
                </a:schemeClr>
              </a:solidFill>
              <a:latin typeface="Bodoni MT" pitchFamily="18" charset="0"/>
            </a:endParaRPr>
          </a:p>
        </p:txBody>
      </p:sp>
      <p:pic>
        <p:nvPicPr>
          <p:cNvPr id="24" name="Immagine 23" descr="Amitrano154651794802640820.jpg"/>
          <p:cNvPicPr>
            <a:picLocks noChangeAspect="1"/>
          </p:cNvPicPr>
          <p:nvPr/>
        </p:nvPicPr>
        <p:blipFill>
          <a:blip r:embed="rId6"/>
          <a:srcRect l="5772" r="7655"/>
          <a:stretch>
            <a:fillRect/>
          </a:stretch>
        </p:blipFill>
        <p:spPr>
          <a:xfrm>
            <a:off x="7429520" y="357166"/>
            <a:ext cx="1071570" cy="1285884"/>
          </a:xfrm>
          <a:prstGeom prst="rect">
            <a:avLst/>
          </a:prstGeom>
          <a:ln>
            <a:noFill/>
          </a:ln>
          <a:effectLst>
            <a:outerShdw blurRad="292100" dist="139700" dir="2700000" algn="tl" rotWithShape="0">
              <a:srgbClr val="333333">
                <a:alpha val="65000"/>
              </a:srgbClr>
            </a:outerShdw>
          </a:effectLst>
        </p:spPr>
      </p:pic>
      <p:sp>
        <p:nvSpPr>
          <p:cNvPr id="16" name="CasellaDiTesto 15"/>
          <p:cNvSpPr txBox="1"/>
          <p:nvPr/>
        </p:nvSpPr>
        <p:spPr>
          <a:xfrm>
            <a:off x="5500694" y="2002825"/>
            <a:ext cx="3429024" cy="4231928"/>
          </a:xfrm>
          <a:prstGeom prst="rect">
            <a:avLst/>
          </a:prstGeom>
          <a:noFill/>
        </p:spPr>
        <p:txBody>
          <a:bodyPr wrap="square" rtlCol="0">
            <a:spAutoFit/>
          </a:bodyPr>
          <a:lstStyle/>
          <a:p>
            <a:r>
              <a:rPr lang="it-IT" altLang="ja-JP" sz="1050" dirty="0" smtClean="0">
                <a:solidFill>
                  <a:schemeClr val="tx1">
                    <a:lumMod val="95000"/>
                    <a:lumOff val="5000"/>
                  </a:schemeClr>
                </a:solidFill>
                <a:latin typeface="Tahoma" pitchFamily="34" charset="0"/>
                <a:ea typeface="Tahoma" pitchFamily="34" charset="0"/>
                <a:cs typeface="Tahoma" pitchFamily="34" charset="0"/>
              </a:rPr>
              <a:t>2020</a:t>
            </a:r>
            <a:r>
              <a:rPr lang="ja-JP" altLang="it-IT" sz="1050" dirty="0" smtClean="0">
                <a:solidFill>
                  <a:schemeClr val="tx1">
                    <a:lumMod val="95000"/>
                    <a:lumOff val="5000"/>
                  </a:schemeClr>
                </a:solidFill>
                <a:latin typeface="Tahoma" pitchFamily="34" charset="0"/>
                <a:cs typeface="Tahoma" pitchFamily="34" charset="0"/>
              </a:rPr>
              <a:t>年審査委員会はウンベルト・ドナーティ会長の下、ジョルジョ・アミトラーノ教授を受賞者として決定しました。</a:t>
            </a:r>
            <a:endParaRPr lang="it-IT" altLang="ja-JP" sz="1050" dirty="0" smtClean="0">
              <a:solidFill>
                <a:schemeClr val="tx1">
                  <a:lumMod val="95000"/>
                  <a:lumOff val="5000"/>
                </a:schemeClr>
              </a:solidFill>
              <a:latin typeface="Tahoma" pitchFamily="34" charset="0"/>
              <a:ea typeface="Tahoma" pitchFamily="34" charset="0"/>
              <a:cs typeface="Tahoma" pitchFamily="34" charset="0"/>
            </a:endParaRPr>
          </a:p>
          <a:p>
            <a:endParaRPr lang="it-IT" altLang="ja-JP"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ja-JP" altLang="it-IT" sz="1000" dirty="0" smtClean="0">
                <a:solidFill>
                  <a:schemeClr val="tx1">
                    <a:lumMod val="95000"/>
                    <a:lumOff val="5000"/>
                  </a:schemeClr>
                </a:solidFill>
                <a:latin typeface="Tahoma" pitchFamily="34" charset="0"/>
                <a:cs typeface="Tahoma" pitchFamily="34" charset="0"/>
              </a:rPr>
              <a:t>ナポリ東洋大学で日本文学、言語、文化の教鞭を取られるジョルジョ・アミトラーノ教授は吉本ばなな、村上春樹の翻訳者として様々な賞を受賞されておられます。その活動はそれだけにはとどまりません。自ら作家、エッセイスト、そして著名な大和学者でもあります。</a:t>
            </a:r>
            <a:r>
              <a:rPr lang="it-IT" altLang="ja-JP" sz="1000" dirty="0" smtClean="0">
                <a:solidFill>
                  <a:schemeClr val="tx1">
                    <a:lumMod val="95000"/>
                    <a:lumOff val="5000"/>
                  </a:schemeClr>
                </a:solidFill>
                <a:latin typeface="Tahoma" pitchFamily="34" charset="0"/>
                <a:ea typeface="Tahoma" pitchFamily="34" charset="0"/>
                <a:cs typeface="Tahoma" pitchFamily="34" charset="0"/>
              </a:rPr>
              <a:t>2010</a:t>
            </a:r>
            <a:r>
              <a:rPr lang="ja-JP" altLang="it-IT" sz="1000" dirty="0" smtClean="0">
                <a:solidFill>
                  <a:schemeClr val="tx1">
                    <a:lumMod val="95000"/>
                    <a:lumOff val="5000"/>
                  </a:schemeClr>
                </a:solidFill>
                <a:latin typeface="Tahoma" pitchFamily="34" charset="0"/>
                <a:cs typeface="Tahoma" pitchFamily="34" charset="0"/>
              </a:rPr>
              <a:t>年から</a:t>
            </a:r>
            <a:r>
              <a:rPr lang="it-IT" altLang="ja-JP" sz="1000" dirty="0" smtClean="0">
                <a:solidFill>
                  <a:schemeClr val="tx1">
                    <a:lumMod val="95000"/>
                    <a:lumOff val="5000"/>
                  </a:schemeClr>
                </a:solidFill>
                <a:latin typeface="Tahoma" pitchFamily="34" charset="0"/>
                <a:ea typeface="Tahoma" pitchFamily="34" charset="0"/>
                <a:cs typeface="Tahoma" pitchFamily="34" charset="0"/>
              </a:rPr>
              <a:t>2019</a:t>
            </a:r>
            <a:r>
              <a:rPr lang="ja-JP" altLang="it-IT" sz="1000" dirty="0" smtClean="0">
                <a:solidFill>
                  <a:schemeClr val="tx1">
                    <a:lumMod val="95000"/>
                    <a:lumOff val="5000"/>
                  </a:schemeClr>
                </a:solidFill>
                <a:latin typeface="Tahoma" pitchFamily="34" charset="0"/>
                <a:cs typeface="Tahoma" pitchFamily="34" charset="0"/>
              </a:rPr>
              <a:t>年には東京のイタリア文化会館会長を務められました。翻訳作品での数多い受賞には、</a:t>
            </a:r>
            <a:r>
              <a:rPr lang="it-IT" altLang="ja-JP" sz="1000" dirty="0" smtClean="0">
                <a:solidFill>
                  <a:schemeClr val="tx1">
                    <a:lumMod val="95000"/>
                    <a:lumOff val="5000"/>
                  </a:schemeClr>
                </a:solidFill>
                <a:latin typeface="Tahoma" pitchFamily="34" charset="0"/>
                <a:ea typeface="Tahoma" pitchFamily="34" charset="0"/>
                <a:cs typeface="Tahoma" pitchFamily="34" charset="0"/>
              </a:rPr>
              <a:t>1999</a:t>
            </a:r>
            <a:r>
              <a:rPr lang="ja-JP" altLang="it-IT" sz="1000" dirty="0" smtClean="0">
                <a:solidFill>
                  <a:schemeClr val="tx1">
                    <a:lumMod val="95000"/>
                    <a:lumOff val="5000"/>
                  </a:schemeClr>
                </a:solidFill>
                <a:latin typeface="Tahoma" pitchFamily="34" charset="0"/>
                <a:cs typeface="Tahoma" pitchFamily="34" charset="0"/>
              </a:rPr>
              <a:t>年のアルカンターラ賞、野間文芸翻訳賞、</a:t>
            </a:r>
            <a:r>
              <a:rPr lang="it-IT" altLang="ja-JP" sz="1000" dirty="0" smtClean="0">
                <a:solidFill>
                  <a:schemeClr val="tx1">
                    <a:lumMod val="95000"/>
                    <a:lumOff val="5000"/>
                  </a:schemeClr>
                </a:solidFill>
                <a:latin typeface="Tahoma" pitchFamily="34" charset="0"/>
                <a:ea typeface="Tahoma" pitchFamily="34" charset="0"/>
                <a:cs typeface="Tahoma" pitchFamily="34" charset="0"/>
              </a:rPr>
              <a:t>2008</a:t>
            </a:r>
            <a:r>
              <a:rPr lang="ja-JP" altLang="it-IT" sz="1000" dirty="0" smtClean="0">
                <a:solidFill>
                  <a:schemeClr val="tx1">
                    <a:lumMod val="95000"/>
                    <a:lumOff val="5000"/>
                  </a:schemeClr>
                </a:solidFill>
                <a:latin typeface="Tahoma" pitchFamily="34" charset="0"/>
                <a:cs typeface="Tahoma" pitchFamily="34" charset="0"/>
              </a:rPr>
              <a:t>年のグリンツァーネ・カブール賞、</a:t>
            </a:r>
            <a:r>
              <a:rPr lang="it-IT" altLang="ja-JP" sz="1000" dirty="0" smtClean="0">
                <a:solidFill>
                  <a:schemeClr val="tx1">
                    <a:lumMod val="95000"/>
                    <a:lumOff val="5000"/>
                  </a:schemeClr>
                </a:solidFill>
                <a:latin typeface="Tahoma" pitchFamily="34" charset="0"/>
                <a:ea typeface="Tahoma" pitchFamily="34" charset="0"/>
                <a:cs typeface="Tahoma" pitchFamily="34" charset="0"/>
              </a:rPr>
              <a:t>2012</a:t>
            </a:r>
            <a:r>
              <a:rPr lang="ja-JP" altLang="it-IT" sz="1000" dirty="0" smtClean="0">
                <a:solidFill>
                  <a:schemeClr val="tx1">
                    <a:lumMod val="95000"/>
                    <a:lumOff val="5000"/>
                  </a:schemeClr>
                </a:solidFill>
                <a:latin typeface="Tahoma" pitchFamily="34" charset="0"/>
                <a:cs typeface="Tahoma" pitchFamily="34" charset="0"/>
              </a:rPr>
              <a:t>年の科学伝統を評するモンセリーチェ賞が挙げられます。</a:t>
            </a:r>
          </a:p>
          <a:p>
            <a:pPr algn="just"/>
            <a:r>
              <a:rPr lang="ja-JP" altLang="it-IT" sz="1000" dirty="0" smtClean="0">
                <a:solidFill>
                  <a:schemeClr val="tx1">
                    <a:lumMod val="95000"/>
                    <a:lumOff val="5000"/>
                  </a:schemeClr>
                </a:solidFill>
                <a:latin typeface="Tahoma" pitchFamily="34" charset="0"/>
                <a:cs typeface="Tahoma" pitchFamily="34" charset="0"/>
              </a:rPr>
              <a:t>エッセイでは「</a:t>
            </a:r>
            <a:r>
              <a:rPr lang="it-IT" altLang="ja-JP" sz="1000" dirty="0" smtClean="0">
                <a:solidFill>
                  <a:schemeClr val="tx1">
                    <a:lumMod val="95000"/>
                    <a:lumOff val="5000"/>
                  </a:schemeClr>
                </a:solidFill>
                <a:latin typeface="Tahoma" pitchFamily="34" charset="0"/>
                <a:ea typeface="Tahoma" pitchFamily="34" charset="0"/>
                <a:cs typeface="Tahoma" pitchFamily="34" charset="0"/>
              </a:rPr>
              <a:t>Il mondo di Banana </a:t>
            </a:r>
            <a:r>
              <a:rPr lang="it-IT" altLang="ja-JP" sz="1000" dirty="0" err="1" smtClean="0">
                <a:solidFill>
                  <a:schemeClr val="tx1">
                    <a:lumMod val="95000"/>
                    <a:lumOff val="5000"/>
                  </a:schemeClr>
                </a:solidFill>
                <a:latin typeface="Tahoma" pitchFamily="34" charset="0"/>
                <a:ea typeface="Tahoma" pitchFamily="34" charset="0"/>
                <a:cs typeface="Tahoma" pitchFamily="34" charset="0"/>
              </a:rPr>
              <a:t>Yoshimoto</a:t>
            </a:r>
            <a:r>
              <a:rPr lang="ja-JP" altLang="it-IT" sz="1000" dirty="0" smtClean="0">
                <a:solidFill>
                  <a:schemeClr val="tx1">
                    <a:lumMod val="95000"/>
                    <a:lumOff val="5000"/>
                  </a:schemeClr>
                </a:solidFill>
                <a:latin typeface="Tahoma" pitchFamily="34" charset="0"/>
                <a:cs typeface="Tahoma" pitchFamily="34" charset="0"/>
              </a:rPr>
              <a:t>（仮訳：吉本ばななの世界）」「</a:t>
            </a:r>
            <a:r>
              <a:rPr lang="it-IT" altLang="ja-JP" sz="1000" dirty="0" err="1" smtClean="0">
                <a:solidFill>
                  <a:schemeClr val="tx1">
                    <a:lumMod val="95000"/>
                    <a:lumOff val="5000"/>
                  </a:schemeClr>
                </a:solidFill>
                <a:latin typeface="Tahoma" pitchFamily="34" charset="0"/>
                <a:ea typeface="Tahoma" pitchFamily="34" charset="0"/>
                <a:cs typeface="Tahoma" pitchFamily="34" charset="0"/>
              </a:rPr>
              <a:t>Iro</a:t>
            </a:r>
            <a:r>
              <a:rPr lang="it-IT" altLang="ja-JP" sz="1000" dirty="0" smtClean="0">
                <a:solidFill>
                  <a:schemeClr val="tx1">
                    <a:lumMod val="95000"/>
                    <a:lumOff val="5000"/>
                  </a:schemeClr>
                </a:solidFill>
                <a:latin typeface="Tahoma" pitchFamily="34" charset="0"/>
                <a:ea typeface="Tahoma" pitchFamily="34" charset="0"/>
                <a:cs typeface="Tahoma" pitchFamily="34" charset="0"/>
              </a:rPr>
              <a:t> </a:t>
            </a:r>
            <a:r>
              <a:rPr lang="it-IT" altLang="ja-JP" sz="1000" dirty="0" err="1" smtClean="0">
                <a:solidFill>
                  <a:schemeClr val="tx1">
                    <a:lumMod val="95000"/>
                    <a:lumOff val="5000"/>
                  </a:schemeClr>
                </a:solidFill>
                <a:latin typeface="Tahoma" pitchFamily="34" charset="0"/>
                <a:ea typeface="Tahoma" pitchFamily="34" charset="0"/>
                <a:cs typeface="Tahoma" pitchFamily="34" charset="0"/>
              </a:rPr>
              <a:t>Iro</a:t>
            </a:r>
            <a:r>
              <a:rPr lang="it-IT" altLang="ja-JP" sz="1000" dirty="0" smtClean="0">
                <a:solidFill>
                  <a:schemeClr val="tx1">
                    <a:lumMod val="95000"/>
                    <a:lumOff val="5000"/>
                  </a:schemeClr>
                </a:solidFill>
                <a:latin typeface="Tahoma" pitchFamily="34" charset="0"/>
                <a:ea typeface="Tahoma" pitchFamily="34" charset="0"/>
                <a:cs typeface="Tahoma" pitchFamily="34" charset="0"/>
              </a:rPr>
              <a:t> - Il Giappone tra il pop e il Sublime</a:t>
            </a:r>
            <a:r>
              <a:rPr lang="ja-JP" altLang="it-IT" sz="1000" dirty="0" smtClean="0">
                <a:solidFill>
                  <a:schemeClr val="tx1">
                    <a:lumMod val="95000"/>
                    <a:lumOff val="5000"/>
                  </a:schemeClr>
                </a:solidFill>
                <a:latin typeface="Tahoma" pitchFamily="34" charset="0"/>
                <a:cs typeface="Tahoma" pitchFamily="34" charset="0"/>
              </a:rPr>
              <a:t>（仮訳：イロイロ</a:t>
            </a:r>
            <a:r>
              <a:rPr lang="it-IT" altLang="ja-JP" sz="1000" dirty="0" smtClean="0">
                <a:solidFill>
                  <a:schemeClr val="tx1">
                    <a:lumMod val="95000"/>
                    <a:lumOff val="5000"/>
                  </a:schemeClr>
                </a:solidFill>
                <a:latin typeface="Tahoma" pitchFamily="34" charset="0"/>
                <a:ea typeface="Tahoma" pitchFamily="34" charset="0"/>
                <a:cs typeface="Tahoma" pitchFamily="34" charset="0"/>
              </a:rPr>
              <a:t>-</a:t>
            </a:r>
            <a:r>
              <a:rPr lang="ja-JP" altLang="it-IT" sz="1000" dirty="0" smtClean="0">
                <a:solidFill>
                  <a:schemeClr val="tx1">
                    <a:lumMod val="95000"/>
                    <a:lumOff val="5000"/>
                  </a:schemeClr>
                </a:solidFill>
                <a:latin typeface="Tahoma" pitchFamily="34" charset="0"/>
                <a:cs typeface="Tahoma" pitchFamily="34" charset="0"/>
              </a:rPr>
              <a:t>日本、ポップと崇高の間に）」など現実の日本と文学で取り上げられる日本を感傷的に旅する様子が描かれています。長年にわたる日本への愛情から生まれ、詩情を込めて日本の真の姿、様々な顔を持つ日本を物語るエッセイは、正にステレオタイプや予断を超え、きわめて複雑な文化を分かりやすく紹介しています。</a:t>
            </a:r>
            <a:endParaRPr lang="it-IT" altLang="ja-JP"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ja-JP" altLang="it-IT" sz="1000" dirty="0" smtClean="0">
                <a:solidFill>
                  <a:schemeClr val="tx1">
                    <a:lumMod val="95000"/>
                    <a:lumOff val="5000"/>
                  </a:schemeClr>
                </a:solidFill>
                <a:latin typeface="Tahoma" pitchFamily="34" charset="0"/>
                <a:cs typeface="Tahoma" pitchFamily="34" charset="0"/>
              </a:rPr>
              <a:t>イタリアの主要紙や東洋特に日本の問題を取り上げる重要な専門誌ともコラボを行っておられます。日出国の奥深い特徴を彼ほど的確に検討し説明するイタリア人は数少ないでしょう。</a:t>
            </a:r>
          </a:p>
          <a:p>
            <a:endParaRPr lang="ja-JP" altLang="it-IT" sz="1000" dirty="0" smtClean="0">
              <a:solidFill>
                <a:schemeClr val="tx1">
                  <a:lumMod val="95000"/>
                  <a:lumOff val="5000"/>
                </a:schemeClr>
              </a:solidFill>
              <a:latin typeface="Tahoma" pitchFamily="34" charset="0"/>
              <a:cs typeface="Tahoma" pitchFamily="34" charset="0"/>
            </a:endParaRPr>
          </a:p>
          <a:p>
            <a:endParaRPr lang="ja-JP" altLang="it-IT" sz="1000" b="1" dirty="0" smtClean="0">
              <a:latin typeface="Tahoma" pitchFamily="34" charset="0"/>
              <a:cs typeface="Tahoma" pitchFamily="34" charset="0"/>
            </a:endParaRPr>
          </a:p>
          <a:p>
            <a:endParaRPr lang="it-IT" dirty="0"/>
          </a:p>
        </p:txBody>
      </p:sp>
      <p:pic>
        <p:nvPicPr>
          <p:cNvPr id="22" name="Immagine 21" descr="Nuovo Logo FIG_trasparente_Black Laterale (1).png"/>
          <p:cNvPicPr>
            <a:picLocks noChangeAspect="1"/>
          </p:cNvPicPr>
          <p:nvPr/>
        </p:nvPicPr>
        <p:blipFill>
          <a:blip r:embed="rId7" cstate="print"/>
          <a:stretch>
            <a:fillRect/>
          </a:stretch>
        </p:blipFill>
        <p:spPr>
          <a:xfrm>
            <a:off x="285720" y="214290"/>
            <a:ext cx="1558029" cy="86101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285720" y="2214554"/>
            <a:ext cx="3714776" cy="4093428"/>
          </a:xfrm>
          <a:prstGeom prst="rect">
            <a:avLst/>
          </a:prstGeom>
        </p:spPr>
        <p:txBody>
          <a:bodyPr wrap="square">
            <a:spAutoFit/>
          </a:bodyPr>
          <a:lstStyle/>
          <a:p>
            <a:pPr algn="just"/>
            <a:r>
              <a:rPr lang="it-IT" sz="1000" dirty="0" smtClean="0">
                <a:solidFill>
                  <a:schemeClr val="tx1">
                    <a:lumMod val="95000"/>
                    <a:lumOff val="5000"/>
                  </a:schemeClr>
                </a:solidFill>
                <a:latin typeface="Tahoma" pitchFamily="34" charset="0"/>
                <a:ea typeface="Tahoma" pitchFamily="34" charset="0"/>
                <a:cs typeface="Tahoma" pitchFamily="34" charset="0"/>
              </a:rPr>
              <a:t>Mario </a:t>
            </a:r>
            <a:r>
              <a:rPr lang="it-IT" sz="1000" dirty="0" err="1" smtClean="0">
                <a:solidFill>
                  <a:schemeClr val="tx1">
                    <a:lumMod val="95000"/>
                    <a:lumOff val="5000"/>
                  </a:schemeClr>
                </a:solidFill>
                <a:latin typeface="Tahoma" pitchFamily="34" charset="0"/>
                <a:ea typeface="Tahoma" pitchFamily="34" charset="0"/>
                <a:cs typeface="Tahoma" pitchFamily="34" charset="0"/>
              </a:rPr>
              <a:t>Vattani</a:t>
            </a:r>
            <a:r>
              <a:rPr lang="it-IT" sz="1000" dirty="0" smtClean="0">
                <a:solidFill>
                  <a:schemeClr val="tx1">
                    <a:lumMod val="95000"/>
                    <a:lumOff val="5000"/>
                  </a:schemeClr>
                </a:solidFill>
                <a:latin typeface="Tahoma" pitchFamily="34" charset="0"/>
                <a:ea typeface="Tahoma" pitchFamily="34" charset="0"/>
                <a:cs typeface="Tahoma" pitchFamily="34" charset="0"/>
              </a:rPr>
              <a:t> è Ambasciatore d'Italia a Singapore. Ha svolto la sua attività diplomatica per due volte in Giappone: all'Ambasciata d'Italia a Tokyo e come Console Generale a Osaka.</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Profondo conoscitore della cultura giapponese, Mario </a:t>
            </a:r>
            <a:r>
              <a:rPr lang="it-IT" sz="1000" dirty="0" err="1" smtClean="0">
                <a:solidFill>
                  <a:schemeClr val="tx1">
                    <a:lumMod val="95000"/>
                    <a:lumOff val="5000"/>
                  </a:schemeClr>
                </a:solidFill>
                <a:latin typeface="Tahoma" pitchFamily="34" charset="0"/>
                <a:ea typeface="Tahoma" pitchFamily="34" charset="0"/>
                <a:cs typeface="Tahoma" pitchFamily="34" charset="0"/>
              </a:rPr>
              <a:t>Vattani</a:t>
            </a:r>
            <a:r>
              <a:rPr lang="it-IT" sz="1000" dirty="0" smtClean="0">
                <a:solidFill>
                  <a:schemeClr val="tx1">
                    <a:lumMod val="95000"/>
                    <a:lumOff val="5000"/>
                  </a:schemeClr>
                </a:solidFill>
                <a:latin typeface="Tahoma" pitchFamily="34" charset="0"/>
                <a:ea typeface="Tahoma" pitchFamily="34" charset="0"/>
                <a:cs typeface="Tahoma" pitchFamily="34" charset="0"/>
              </a:rPr>
              <a:t> si è non solo ispirato ai costumi del Sol Levante apprendendo e la lingua e le tradizioni, ma si può dire che tutta la sua vita è legata al filo rosso di questa passione.</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Nel 2016, Mondadori pubblica il suo romanzo “</a:t>
            </a:r>
            <a:r>
              <a:rPr lang="it-IT" sz="1000" dirty="0" err="1" smtClean="0">
                <a:solidFill>
                  <a:schemeClr val="tx1">
                    <a:lumMod val="95000"/>
                    <a:lumOff val="5000"/>
                  </a:schemeClr>
                </a:solidFill>
                <a:latin typeface="Tahoma" pitchFamily="34" charset="0"/>
                <a:ea typeface="Tahoma" pitchFamily="34" charset="0"/>
                <a:cs typeface="Tahoma" pitchFamily="34" charset="0"/>
              </a:rPr>
              <a:t>Doromizu</a:t>
            </a:r>
            <a:r>
              <a:rPr lang="it-IT" sz="1000" dirty="0" smtClean="0">
                <a:solidFill>
                  <a:schemeClr val="tx1">
                    <a:lumMod val="95000"/>
                    <a:lumOff val="5000"/>
                  </a:schemeClr>
                </a:solidFill>
                <a:latin typeface="Tahoma" pitchFamily="34" charset="0"/>
                <a:ea typeface="Tahoma" pitchFamily="34" charset="0"/>
                <a:cs typeface="Tahoma" pitchFamily="34" charset="0"/>
              </a:rPr>
              <a:t> - Acqua torbida”, accolto da un successo di critica e di pubblico; in seguito escono nel 2017 “La via del Sol Levante” e i romanzi “Al </a:t>
            </a:r>
            <a:r>
              <a:rPr lang="it-IT" sz="1000" dirty="0" err="1" smtClean="0">
                <a:solidFill>
                  <a:schemeClr val="tx1">
                    <a:lumMod val="95000"/>
                    <a:lumOff val="5000"/>
                  </a:schemeClr>
                </a:solidFill>
                <a:latin typeface="Tahoma" pitchFamily="34" charset="0"/>
                <a:ea typeface="Tahoma" pitchFamily="34" charset="0"/>
                <a:cs typeface="Tahoma" pitchFamily="34" charset="0"/>
              </a:rPr>
              <a:t>Tayar</a:t>
            </a:r>
            <a:r>
              <a:rPr lang="it-IT" sz="1000" dirty="0" smtClean="0">
                <a:solidFill>
                  <a:schemeClr val="tx1">
                    <a:lumMod val="95000"/>
                    <a:lumOff val="5000"/>
                  </a:schemeClr>
                </a:solidFill>
                <a:latin typeface="Tahoma" pitchFamily="34" charset="0"/>
                <a:ea typeface="Tahoma" pitchFamily="34" charset="0"/>
                <a:cs typeface="Tahoma" pitchFamily="34" charset="0"/>
              </a:rPr>
              <a:t> – La corrente” nel 2019 e “</a:t>
            </a:r>
            <a:r>
              <a:rPr lang="it-IT" sz="1000" dirty="0" err="1" smtClean="0">
                <a:solidFill>
                  <a:schemeClr val="tx1">
                    <a:lumMod val="95000"/>
                    <a:lumOff val="5000"/>
                  </a:schemeClr>
                </a:solidFill>
                <a:latin typeface="Tahoma" pitchFamily="34" charset="0"/>
                <a:ea typeface="Tahoma" pitchFamily="34" charset="0"/>
                <a:cs typeface="Tahoma" pitchFamily="34" charset="0"/>
              </a:rPr>
              <a:t>Rika</a:t>
            </a:r>
            <a:r>
              <a:rPr lang="it-IT" sz="1000" dirty="0" smtClean="0">
                <a:solidFill>
                  <a:schemeClr val="tx1">
                    <a:lumMod val="95000"/>
                    <a:lumOff val="5000"/>
                  </a:schemeClr>
                </a:solidFill>
                <a:latin typeface="Tahoma" pitchFamily="34" charset="0"/>
                <a:ea typeface="Tahoma" pitchFamily="34" charset="0"/>
                <a:cs typeface="Tahoma" pitchFamily="34" charset="0"/>
              </a:rPr>
              <a:t>” nel 2021. Nel 2020 viene pubblicato da Giunti il voluminoso saggio “Svelare il Giappone” che affronta in maniera originale il mondo nipponico non tanto da un punto di vista filosofico e dottrinale, ma attraverso i costumi e il modo di vivere e di pensare dei giapponesi nella vita quotidiana. Il libro vince, appena uscito, il premio letterario Casinò di Sanremo A. </a:t>
            </a:r>
            <a:r>
              <a:rPr lang="it-IT" sz="1000" dirty="0" err="1" smtClean="0">
                <a:solidFill>
                  <a:schemeClr val="tx1">
                    <a:lumMod val="95000"/>
                    <a:lumOff val="5000"/>
                  </a:schemeClr>
                </a:solidFill>
                <a:latin typeface="Tahoma" pitchFamily="34" charset="0"/>
                <a:ea typeface="Tahoma" pitchFamily="34" charset="0"/>
                <a:cs typeface="Tahoma" pitchFamily="34" charset="0"/>
              </a:rPr>
              <a:t>Semeria</a:t>
            </a:r>
            <a:r>
              <a:rPr lang="it-IT" sz="1000" dirty="0" smtClean="0">
                <a:solidFill>
                  <a:schemeClr val="tx1">
                    <a:lumMod val="95000"/>
                    <a:lumOff val="5000"/>
                  </a:schemeClr>
                </a:solidFill>
                <a:latin typeface="Tahoma" pitchFamily="34" charset="0"/>
                <a:ea typeface="Tahoma" pitchFamily="34" charset="0"/>
                <a:cs typeface="Tahoma" pitchFamily="34" charset="0"/>
              </a:rPr>
              <a:t> e arriva in pochi mesi alla quarta ristampa.</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In “Svelare il Giappone” l’autore, in modo accattivante ed efficace, accompagna per mano il lettore nell'universo del Sol Levante, ne chiarisce alcuni misteri e ne sfata molti luoghi comuni. Ne risulta un’opera che spicca per completezza e per aver affrontato con serietà e precisione alcuni temi che pochi altri scrittori hanno avuto la pazienza e la curiosità di sviscerare.</a:t>
            </a:r>
            <a:endParaRPr lang="it-IT" sz="1000" dirty="0">
              <a:solidFill>
                <a:schemeClr val="tx1">
                  <a:lumMod val="95000"/>
                  <a:lumOff val="5000"/>
                </a:schemeClr>
              </a:solidFill>
              <a:latin typeface="Tahoma" pitchFamily="34" charset="0"/>
              <a:ea typeface="Tahoma" pitchFamily="34" charset="0"/>
              <a:cs typeface="Tahoma" pitchFamily="34" charset="0"/>
            </a:endParaRPr>
          </a:p>
        </p:txBody>
      </p:sp>
      <p:sp>
        <p:nvSpPr>
          <p:cNvPr id="7" name="Rettangolo 6"/>
          <p:cNvSpPr/>
          <p:nvPr/>
        </p:nvSpPr>
        <p:spPr>
          <a:xfrm>
            <a:off x="285720" y="1643050"/>
            <a:ext cx="3571900" cy="553998"/>
          </a:xfrm>
          <a:prstGeom prst="rect">
            <a:avLst/>
          </a:prstGeom>
        </p:spPr>
        <p:txBody>
          <a:bodyPr wrap="square">
            <a:spAutoFit/>
          </a:bodyPr>
          <a:lstStyle/>
          <a:p>
            <a:r>
              <a:rPr lang="it-IT" sz="1000" b="1" dirty="0">
                <a:solidFill>
                  <a:schemeClr val="tx1">
                    <a:lumMod val="95000"/>
                    <a:lumOff val="5000"/>
                  </a:schemeClr>
                </a:solidFill>
                <a:latin typeface="Tahoma" pitchFamily="34" charset="0"/>
                <a:ea typeface="Tahoma" pitchFamily="34" charset="0"/>
                <a:cs typeface="Tahoma" pitchFamily="34" charset="0"/>
              </a:rPr>
              <a:t>Per l'anno 2022</a:t>
            </a:r>
            <a:r>
              <a:rPr lang="it-IT" sz="1000" dirty="0">
                <a:solidFill>
                  <a:schemeClr val="tx1">
                    <a:lumMod val="95000"/>
                    <a:lumOff val="5000"/>
                  </a:schemeClr>
                </a:solidFill>
                <a:latin typeface="Tahoma" pitchFamily="34" charset="0"/>
                <a:ea typeface="Tahoma" pitchFamily="34" charset="0"/>
                <a:cs typeface="Tahoma" pitchFamily="34" charset="0"/>
              </a:rPr>
              <a:t> la </a:t>
            </a:r>
            <a:r>
              <a:rPr lang="it-IT" sz="1000" dirty="0" smtClean="0">
                <a:solidFill>
                  <a:schemeClr val="tx1">
                    <a:lumMod val="95000"/>
                    <a:lumOff val="5000"/>
                  </a:schemeClr>
                </a:solidFill>
                <a:latin typeface="Tahoma" pitchFamily="34" charset="0"/>
                <a:ea typeface="Tahoma" pitchFamily="34" charset="0"/>
                <a:cs typeface="Tahoma" pitchFamily="34" charset="0"/>
              </a:rPr>
              <a:t>Giuria, riunitasi </a:t>
            </a:r>
            <a:r>
              <a:rPr lang="it-IT" sz="1000" dirty="0">
                <a:solidFill>
                  <a:schemeClr val="tx1">
                    <a:lumMod val="95000"/>
                    <a:lumOff val="5000"/>
                  </a:schemeClr>
                </a:solidFill>
                <a:latin typeface="Tahoma" pitchFamily="34" charset="0"/>
                <a:ea typeface="Tahoma" pitchFamily="34" charset="0"/>
                <a:cs typeface="Tahoma" pitchFamily="34" charset="0"/>
              </a:rPr>
              <a:t>sotto la presidenza </a:t>
            </a:r>
            <a:endParaRPr lang="it-IT" sz="1000" dirty="0" smtClean="0">
              <a:solidFill>
                <a:schemeClr val="tx1">
                  <a:lumMod val="95000"/>
                  <a:lumOff val="5000"/>
                </a:schemeClr>
              </a:solidFill>
              <a:latin typeface="Tahoma" pitchFamily="34" charset="0"/>
              <a:ea typeface="Tahoma" pitchFamily="34" charset="0"/>
              <a:cs typeface="Tahoma" pitchFamily="34" charset="0"/>
            </a:endParaRPr>
          </a:p>
          <a:p>
            <a:r>
              <a:rPr lang="it-IT" sz="1000" dirty="0" smtClean="0">
                <a:solidFill>
                  <a:schemeClr val="tx1">
                    <a:lumMod val="95000"/>
                    <a:lumOff val="5000"/>
                  </a:schemeClr>
                </a:solidFill>
                <a:latin typeface="Tahoma" pitchFamily="34" charset="0"/>
                <a:ea typeface="Tahoma" pitchFamily="34" charset="0"/>
                <a:cs typeface="Tahoma" pitchFamily="34" charset="0"/>
              </a:rPr>
              <a:t>del </a:t>
            </a:r>
            <a:r>
              <a:rPr lang="it-IT" sz="1000" dirty="0">
                <a:solidFill>
                  <a:schemeClr val="tx1">
                    <a:lumMod val="95000"/>
                    <a:lumOff val="5000"/>
                  </a:schemeClr>
                </a:solidFill>
                <a:latin typeface="Tahoma" pitchFamily="34" charset="0"/>
                <a:ea typeface="Tahoma" pitchFamily="34" charset="0"/>
                <a:cs typeface="Tahoma" pitchFamily="34" charset="0"/>
              </a:rPr>
              <a:t>Dottor Umberto </a:t>
            </a:r>
            <a:r>
              <a:rPr lang="it-IT" sz="1000" dirty="0" smtClean="0">
                <a:solidFill>
                  <a:schemeClr val="tx1">
                    <a:lumMod val="95000"/>
                    <a:lumOff val="5000"/>
                  </a:schemeClr>
                </a:solidFill>
                <a:latin typeface="Tahoma" pitchFamily="34" charset="0"/>
                <a:ea typeface="Tahoma" pitchFamily="34" charset="0"/>
                <a:cs typeface="Tahoma" pitchFamily="34" charset="0"/>
              </a:rPr>
              <a:t>Donati, </a:t>
            </a:r>
            <a:r>
              <a:rPr lang="it-IT" sz="1000" dirty="0">
                <a:solidFill>
                  <a:schemeClr val="tx1">
                    <a:lumMod val="95000"/>
                    <a:lumOff val="5000"/>
                  </a:schemeClr>
                </a:solidFill>
                <a:latin typeface="Tahoma" pitchFamily="34" charset="0"/>
                <a:ea typeface="Tahoma" pitchFamily="34" charset="0"/>
                <a:cs typeface="Tahoma" pitchFamily="34" charset="0"/>
              </a:rPr>
              <a:t>ha deliberato di attribuire il </a:t>
            </a:r>
            <a:r>
              <a:rPr lang="it-IT" sz="1000" dirty="0" smtClean="0">
                <a:solidFill>
                  <a:schemeClr val="tx1">
                    <a:lumMod val="95000"/>
                    <a:lumOff val="5000"/>
                  </a:schemeClr>
                </a:solidFill>
                <a:latin typeface="Tahoma" pitchFamily="34" charset="0"/>
                <a:ea typeface="Tahoma" pitchFamily="34" charset="0"/>
                <a:cs typeface="Tahoma" pitchFamily="34" charset="0"/>
              </a:rPr>
              <a:t>Premio</a:t>
            </a:r>
            <a:r>
              <a:rPr lang="it-IT" sz="1000" dirty="0">
                <a:solidFill>
                  <a:schemeClr val="tx1">
                    <a:lumMod val="95000"/>
                    <a:lumOff val="5000"/>
                  </a:schemeClr>
                </a:solidFill>
                <a:latin typeface="Tahoma" pitchFamily="34" charset="0"/>
                <a:ea typeface="Tahoma" pitchFamily="34" charset="0"/>
                <a:cs typeface="Tahoma" pitchFamily="34" charset="0"/>
              </a:rPr>
              <a:t> </a:t>
            </a:r>
            <a:r>
              <a:rPr lang="it-IT" sz="1000" dirty="0" smtClean="0">
                <a:solidFill>
                  <a:schemeClr val="tx1">
                    <a:lumMod val="95000"/>
                    <a:lumOff val="5000"/>
                  </a:schemeClr>
                </a:solidFill>
                <a:latin typeface="Tahoma" pitchFamily="34" charset="0"/>
                <a:ea typeface="Tahoma" pitchFamily="34" charset="0"/>
                <a:cs typeface="Tahoma" pitchFamily="34" charset="0"/>
              </a:rPr>
              <a:t>al Min</a:t>
            </a:r>
            <a:r>
              <a:rPr lang="it-IT" sz="1000" dirty="0">
                <a:solidFill>
                  <a:schemeClr val="tx1">
                    <a:lumMod val="95000"/>
                    <a:lumOff val="5000"/>
                  </a:schemeClr>
                </a:solidFill>
                <a:latin typeface="Tahoma" pitchFamily="34" charset="0"/>
                <a:ea typeface="Tahoma" pitchFamily="34" charset="0"/>
                <a:cs typeface="Tahoma" pitchFamily="34" charset="0"/>
              </a:rPr>
              <a:t>. </a:t>
            </a:r>
            <a:r>
              <a:rPr lang="it-IT" sz="1000" dirty="0" err="1">
                <a:solidFill>
                  <a:schemeClr val="tx1">
                    <a:lumMod val="95000"/>
                    <a:lumOff val="5000"/>
                  </a:schemeClr>
                </a:solidFill>
                <a:latin typeface="Tahoma" pitchFamily="34" charset="0"/>
                <a:ea typeface="Tahoma" pitchFamily="34" charset="0"/>
                <a:cs typeface="Tahoma" pitchFamily="34" charset="0"/>
              </a:rPr>
              <a:t>Plen</a:t>
            </a:r>
            <a:r>
              <a:rPr lang="it-IT" sz="1000" dirty="0">
                <a:solidFill>
                  <a:schemeClr val="tx1">
                    <a:lumMod val="95000"/>
                    <a:lumOff val="5000"/>
                  </a:schemeClr>
                </a:solidFill>
                <a:latin typeface="Tahoma" pitchFamily="34" charset="0"/>
                <a:ea typeface="Tahoma" pitchFamily="34" charset="0"/>
                <a:cs typeface="Tahoma" pitchFamily="34" charset="0"/>
              </a:rPr>
              <a:t>. </a:t>
            </a:r>
            <a:r>
              <a:rPr lang="it-IT" sz="1000" b="1" dirty="0">
                <a:solidFill>
                  <a:schemeClr val="tx1">
                    <a:lumMod val="95000"/>
                    <a:lumOff val="5000"/>
                  </a:schemeClr>
                </a:solidFill>
                <a:latin typeface="Tahoma" pitchFamily="34" charset="0"/>
                <a:ea typeface="Tahoma" pitchFamily="34" charset="0"/>
                <a:cs typeface="Tahoma" pitchFamily="34" charset="0"/>
              </a:rPr>
              <a:t>Mario </a:t>
            </a:r>
            <a:r>
              <a:rPr lang="it-IT" sz="1000" b="1" dirty="0" smtClean="0">
                <a:solidFill>
                  <a:schemeClr val="tx1">
                    <a:lumMod val="95000"/>
                    <a:lumOff val="5000"/>
                  </a:schemeClr>
                </a:solidFill>
                <a:latin typeface="Tahoma" pitchFamily="34" charset="0"/>
                <a:ea typeface="Tahoma" pitchFamily="34" charset="0"/>
                <a:cs typeface="Tahoma" pitchFamily="34" charset="0"/>
              </a:rPr>
              <a:t>Andrea </a:t>
            </a:r>
            <a:r>
              <a:rPr lang="it-IT" sz="1000" b="1" dirty="0" err="1" smtClean="0">
                <a:solidFill>
                  <a:schemeClr val="tx1">
                    <a:lumMod val="95000"/>
                    <a:lumOff val="5000"/>
                  </a:schemeClr>
                </a:solidFill>
                <a:latin typeface="Tahoma" pitchFamily="34" charset="0"/>
                <a:ea typeface="Tahoma" pitchFamily="34" charset="0"/>
                <a:cs typeface="Tahoma" pitchFamily="34" charset="0"/>
              </a:rPr>
              <a:t>Vattani</a:t>
            </a:r>
            <a:endParaRPr lang="it-IT" sz="1000" dirty="0">
              <a:solidFill>
                <a:schemeClr val="tx1">
                  <a:lumMod val="95000"/>
                  <a:lumOff val="5000"/>
                </a:schemeClr>
              </a:solidFill>
              <a:latin typeface="Tahoma" pitchFamily="34" charset="0"/>
              <a:ea typeface="Tahoma" pitchFamily="34" charset="0"/>
              <a:cs typeface="Tahoma" pitchFamily="34" charset="0"/>
            </a:endParaRPr>
          </a:p>
        </p:txBody>
      </p:sp>
      <p:sp>
        <p:nvSpPr>
          <p:cNvPr id="12" name="CasellaDiTesto 11"/>
          <p:cNvSpPr txBox="1"/>
          <p:nvPr/>
        </p:nvSpPr>
        <p:spPr>
          <a:xfrm>
            <a:off x="9810787" y="4554149"/>
            <a:ext cx="952507" cy="369332"/>
          </a:xfrm>
          <a:prstGeom prst="rect">
            <a:avLst/>
          </a:prstGeom>
          <a:noFill/>
        </p:spPr>
        <p:txBody>
          <a:bodyPr wrap="square" rtlCol="0">
            <a:spAutoFit/>
          </a:bodyPr>
          <a:lstStyle/>
          <a:p>
            <a:pPr algn="ctr"/>
            <a:r>
              <a:rPr lang="it-IT" dirty="0" smtClean="0">
                <a:solidFill>
                  <a:schemeClr val="tx1">
                    <a:lumMod val="65000"/>
                    <a:lumOff val="35000"/>
                  </a:schemeClr>
                </a:solidFill>
              </a:rPr>
              <a:t>4</a:t>
            </a:r>
            <a:endParaRPr lang="it-IT" dirty="0">
              <a:solidFill>
                <a:schemeClr val="tx1">
                  <a:lumMod val="65000"/>
                  <a:lumOff val="35000"/>
                </a:schemeClr>
              </a:solidFill>
            </a:endParaRPr>
          </a:p>
        </p:txBody>
      </p:sp>
      <p:sp>
        <p:nvSpPr>
          <p:cNvPr id="18" name="Rettangolo 17"/>
          <p:cNvSpPr/>
          <p:nvPr/>
        </p:nvSpPr>
        <p:spPr>
          <a:xfrm>
            <a:off x="4429124" y="1857364"/>
            <a:ext cx="571504" cy="4429156"/>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Rettangolo 18"/>
          <p:cNvSpPr/>
          <p:nvPr/>
        </p:nvSpPr>
        <p:spPr>
          <a:xfrm>
            <a:off x="285720" y="6429396"/>
            <a:ext cx="2857520" cy="338554"/>
          </a:xfrm>
          <a:prstGeom prst="rect">
            <a:avLst/>
          </a:prstGeom>
        </p:spPr>
        <p:txBody>
          <a:bodyPr wrap="square">
            <a:spAutoFit/>
          </a:bodyPr>
          <a:lstStyle/>
          <a:p>
            <a:r>
              <a:rPr lang="it-IT" sz="800" dirty="0" smtClean="0">
                <a:solidFill>
                  <a:schemeClr val="tx1">
                    <a:lumMod val="50000"/>
                    <a:lumOff val="50000"/>
                  </a:schemeClr>
                </a:solidFill>
                <a:latin typeface="Tahoma" pitchFamily="34" charset="0"/>
                <a:ea typeface="Tahoma" pitchFamily="34" charset="0"/>
                <a:cs typeface="Tahoma" pitchFamily="34" charset="0"/>
              </a:rPr>
              <a:t>PREMIO </a:t>
            </a:r>
          </a:p>
          <a:p>
            <a:pPr lvl="0"/>
            <a:r>
              <a:rPr lang="it-IT" sz="800" dirty="0" smtClean="0">
                <a:solidFill>
                  <a:schemeClr val="tx1">
                    <a:lumMod val="50000"/>
                    <a:lumOff val="50000"/>
                  </a:schemeClr>
                </a:solidFill>
                <a:latin typeface="Tahoma" pitchFamily="34" charset="0"/>
                <a:ea typeface="Tahoma" pitchFamily="34" charset="0"/>
                <a:cs typeface="Tahoma" pitchFamily="34" charset="0"/>
              </a:rPr>
              <a:t>Umberto </a:t>
            </a:r>
            <a:r>
              <a:rPr lang="it-IT" sz="800" dirty="0" err="1" smtClean="0">
                <a:solidFill>
                  <a:schemeClr val="tx1">
                    <a:lumMod val="50000"/>
                    <a:lumOff val="50000"/>
                  </a:schemeClr>
                </a:solidFill>
                <a:latin typeface="Tahoma" pitchFamily="34" charset="0"/>
                <a:ea typeface="Tahoma" pitchFamily="34" charset="0"/>
                <a:cs typeface="Tahoma" pitchFamily="34" charset="0"/>
              </a:rPr>
              <a:t>AGNELLI|</a:t>
            </a:r>
            <a:r>
              <a:rPr lang="ja-JP" altLang="it-IT" sz="800" dirty="0" smtClean="0">
                <a:solidFill>
                  <a:schemeClr val="tx1">
                    <a:lumMod val="50000"/>
                    <a:lumOff val="50000"/>
                  </a:schemeClr>
                </a:solidFill>
                <a:latin typeface="+mn-ea"/>
                <a:cs typeface="Tahoma" pitchFamily="34" charset="0"/>
              </a:rPr>
              <a:t>ウンベルト・アニェッリ記念賞</a:t>
            </a:r>
            <a:endParaRPr lang="it-IT" sz="800" dirty="0">
              <a:solidFill>
                <a:schemeClr val="tx1">
                  <a:lumMod val="50000"/>
                  <a:lumOff val="50000"/>
                </a:schemeClr>
              </a:solidFill>
              <a:latin typeface="Bodoni MT" pitchFamily="18" charset="0"/>
            </a:endParaRPr>
          </a:p>
        </p:txBody>
      </p:sp>
      <p:pic>
        <p:nvPicPr>
          <p:cNvPr id="13" name="Immagine 12" descr="svelare il giappone.jpg"/>
          <p:cNvPicPr>
            <a:picLocks noChangeAspect="1"/>
          </p:cNvPicPr>
          <p:nvPr/>
        </p:nvPicPr>
        <p:blipFill>
          <a:blip r:embed="rId2" cstate="print"/>
          <a:stretch>
            <a:fillRect/>
          </a:stretch>
        </p:blipFill>
        <p:spPr>
          <a:xfrm>
            <a:off x="4572000" y="2714620"/>
            <a:ext cx="751491" cy="1143008"/>
          </a:xfrm>
          <a:prstGeom prst="rect">
            <a:avLst/>
          </a:prstGeom>
          <a:ln>
            <a:noFill/>
          </a:ln>
          <a:effectLst>
            <a:outerShdw blurRad="292100" dist="139700" dir="2700000" algn="tl" rotWithShape="0">
              <a:srgbClr val="333333">
                <a:alpha val="65000"/>
              </a:srgbClr>
            </a:outerShdw>
          </a:effectLst>
        </p:spPr>
      </p:pic>
      <p:pic>
        <p:nvPicPr>
          <p:cNvPr id="15" name="Immagine 14" descr="la via del sol levante 51biD38GjXL.jpg"/>
          <p:cNvPicPr>
            <a:picLocks noChangeAspect="1"/>
          </p:cNvPicPr>
          <p:nvPr/>
        </p:nvPicPr>
        <p:blipFill>
          <a:blip r:embed="rId3" cstate="print"/>
          <a:stretch>
            <a:fillRect/>
          </a:stretch>
        </p:blipFill>
        <p:spPr>
          <a:xfrm>
            <a:off x="4143372" y="4000504"/>
            <a:ext cx="749814" cy="1143008"/>
          </a:xfrm>
          <a:prstGeom prst="rect">
            <a:avLst/>
          </a:prstGeom>
          <a:ln>
            <a:noFill/>
          </a:ln>
          <a:effectLst>
            <a:outerShdw blurRad="292100" dist="139700" dir="2700000" algn="tl" rotWithShape="0">
              <a:srgbClr val="333333">
                <a:alpha val="65000"/>
              </a:srgbClr>
            </a:outerShdw>
          </a:effectLst>
        </p:spPr>
      </p:pic>
      <p:pic>
        <p:nvPicPr>
          <p:cNvPr id="16" name="Immagine 15" descr="oromizu_9788804659006_0_536_0_75.jpg"/>
          <p:cNvPicPr>
            <a:picLocks noChangeAspect="1"/>
          </p:cNvPicPr>
          <p:nvPr/>
        </p:nvPicPr>
        <p:blipFill>
          <a:blip r:embed="rId4" cstate="print"/>
          <a:stretch>
            <a:fillRect/>
          </a:stretch>
        </p:blipFill>
        <p:spPr>
          <a:xfrm>
            <a:off x="4572000" y="5286388"/>
            <a:ext cx="787470" cy="1143008"/>
          </a:xfrm>
          <a:prstGeom prst="rect">
            <a:avLst/>
          </a:prstGeom>
          <a:ln>
            <a:noFill/>
          </a:ln>
          <a:effectLst>
            <a:outerShdw blurRad="292100" dist="139700" dir="2700000" algn="tl" rotWithShape="0">
              <a:srgbClr val="333333">
                <a:alpha val="65000"/>
              </a:srgbClr>
            </a:outerShdw>
          </a:effectLst>
        </p:spPr>
      </p:pic>
      <p:sp>
        <p:nvSpPr>
          <p:cNvPr id="17" name="CasellaDiTesto 16"/>
          <p:cNvSpPr txBox="1"/>
          <p:nvPr/>
        </p:nvSpPr>
        <p:spPr>
          <a:xfrm>
            <a:off x="5429256" y="1857364"/>
            <a:ext cx="3500462" cy="4885953"/>
          </a:xfrm>
          <a:prstGeom prst="rect">
            <a:avLst/>
          </a:prstGeom>
          <a:noFill/>
        </p:spPr>
        <p:txBody>
          <a:bodyPr wrap="square" rtlCol="0">
            <a:spAutoFit/>
          </a:bodyPr>
          <a:lstStyle/>
          <a:p>
            <a:r>
              <a:rPr lang="it-IT" altLang="ja-JP" sz="1000" dirty="0" smtClean="0">
                <a:solidFill>
                  <a:schemeClr val="tx1">
                    <a:lumMod val="95000"/>
                    <a:lumOff val="5000"/>
                  </a:schemeClr>
                </a:solidFill>
                <a:latin typeface="+mn-ea"/>
                <a:cs typeface="Tahoma" pitchFamily="34" charset="0"/>
              </a:rPr>
              <a:t>2022</a:t>
            </a:r>
            <a:r>
              <a:rPr lang="ja-JP" altLang="it-IT" sz="1000" dirty="0" smtClean="0">
                <a:solidFill>
                  <a:schemeClr val="tx1">
                    <a:lumMod val="95000"/>
                    <a:lumOff val="5000"/>
                  </a:schemeClr>
                </a:solidFill>
                <a:latin typeface="+mn-ea"/>
                <a:cs typeface="Tahoma" pitchFamily="34" charset="0"/>
              </a:rPr>
              <a:t>年、審査委員会はウンベルト・ドナーティ会長の下、</a:t>
            </a:r>
            <a:r>
              <a:rPr lang="ja-JP" altLang="it-IT" sz="1000" dirty="0" smtClean="0"/>
              <a:t/>
            </a:r>
            <a:br>
              <a:rPr lang="ja-JP" altLang="it-IT" sz="1000" dirty="0" smtClean="0"/>
            </a:br>
            <a:r>
              <a:rPr lang="ja-JP" altLang="it-IT" sz="1000" dirty="0" smtClean="0"/>
              <a:t>マリオ・アンドレア・ヴァッターニ</a:t>
            </a:r>
            <a:r>
              <a:rPr lang="ja-JP" altLang="it-IT" sz="1000" dirty="0" smtClean="0">
                <a:solidFill>
                  <a:schemeClr val="tx1">
                    <a:lumMod val="95000"/>
                    <a:lumOff val="5000"/>
                  </a:schemeClr>
                </a:solidFill>
                <a:latin typeface="+mn-ea"/>
                <a:cs typeface="Tahoma" pitchFamily="34" charset="0"/>
              </a:rPr>
              <a:t>特命全権大使への賞授与を決議しました。</a:t>
            </a:r>
            <a:endParaRPr lang="it-IT" altLang="ja-JP" sz="1000" dirty="0" smtClean="0">
              <a:solidFill>
                <a:schemeClr val="tx1">
                  <a:lumMod val="95000"/>
                  <a:lumOff val="5000"/>
                </a:schemeClr>
              </a:solidFill>
              <a:latin typeface="+mn-ea"/>
              <a:cs typeface="Tahoma" pitchFamily="34" charset="0"/>
            </a:endParaRPr>
          </a:p>
          <a:p>
            <a:endParaRPr lang="it-IT" altLang="ja-JP" sz="1000" b="1" dirty="0" smtClean="0">
              <a:solidFill>
                <a:schemeClr val="tx1">
                  <a:lumMod val="95000"/>
                  <a:lumOff val="5000"/>
                </a:schemeClr>
              </a:solidFill>
              <a:latin typeface="+mn-ea"/>
              <a:cs typeface="Tahoma" pitchFamily="34" charset="0"/>
            </a:endParaRPr>
          </a:p>
          <a:p>
            <a:pPr algn="just"/>
            <a:r>
              <a:rPr lang="ja-JP" altLang="it-IT" sz="1000" dirty="0" smtClean="0">
                <a:solidFill>
                  <a:schemeClr val="tx1">
                    <a:lumMod val="95000"/>
                    <a:lumOff val="5000"/>
                  </a:schemeClr>
                </a:solidFill>
                <a:latin typeface="+mn-ea"/>
                <a:cs typeface="Tahoma" pitchFamily="34" charset="0"/>
              </a:rPr>
              <a:t>マリオ・ヴァッターニ全権大使はシンガポール駐在イタリア大使であられます。外交官として日本には</a:t>
            </a:r>
            <a:r>
              <a:rPr lang="it-IT" altLang="ja-JP" sz="1000" dirty="0" smtClean="0">
                <a:solidFill>
                  <a:schemeClr val="tx1">
                    <a:lumMod val="95000"/>
                    <a:lumOff val="5000"/>
                  </a:schemeClr>
                </a:solidFill>
                <a:latin typeface="+mn-ea"/>
                <a:cs typeface="Tahoma" pitchFamily="34" charset="0"/>
              </a:rPr>
              <a:t>2</a:t>
            </a:r>
            <a:r>
              <a:rPr lang="ja-JP" altLang="it-IT" sz="1000" dirty="0" smtClean="0">
                <a:solidFill>
                  <a:schemeClr val="tx1">
                    <a:lumMod val="95000"/>
                    <a:lumOff val="5000"/>
                  </a:schemeClr>
                </a:solidFill>
                <a:latin typeface="+mn-ea"/>
                <a:cs typeface="Tahoma" pitchFamily="34" charset="0"/>
              </a:rPr>
              <a:t>度派遣されています。在東京日本大使館そして在大阪総領事館での勤務です。</a:t>
            </a:r>
          </a:p>
          <a:p>
            <a:pPr algn="just"/>
            <a:r>
              <a:rPr lang="ja-JP" altLang="it-IT" sz="1000" dirty="0" smtClean="0">
                <a:solidFill>
                  <a:schemeClr val="tx1">
                    <a:lumMod val="95000"/>
                    <a:lumOff val="5000"/>
                  </a:schemeClr>
                </a:solidFill>
                <a:latin typeface="+mn-ea"/>
                <a:cs typeface="Tahoma" pitchFamily="34" charset="0"/>
              </a:rPr>
              <a:t>日本文化を熟知されるマリオ・ヴァッターニ全権大使は日本語や伝統の習得により日出国の慣習からインスピレーションを受けるのみならず、彼の人生そのものがその情熱と強く赤い糸で結ばれていると言っても過言ではないでしょう。</a:t>
            </a:r>
          </a:p>
          <a:p>
            <a:pPr algn="just"/>
            <a:r>
              <a:rPr lang="it-IT" altLang="ja-JP" sz="1000" dirty="0" smtClean="0">
                <a:solidFill>
                  <a:schemeClr val="tx1">
                    <a:lumMod val="95000"/>
                    <a:lumOff val="5000"/>
                  </a:schemeClr>
                </a:solidFill>
                <a:latin typeface="+mn-ea"/>
                <a:cs typeface="Tahoma" pitchFamily="34" charset="0"/>
              </a:rPr>
              <a:t>2016</a:t>
            </a:r>
            <a:r>
              <a:rPr lang="ja-JP" altLang="it-IT" sz="1000" dirty="0" smtClean="0">
                <a:solidFill>
                  <a:schemeClr val="tx1">
                    <a:lumMod val="95000"/>
                    <a:lumOff val="5000"/>
                  </a:schemeClr>
                </a:solidFill>
                <a:latin typeface="+mn-ea"/>
                <a:cs typeface="Tahoma" pitchFamily="34" charset="0"/>
              </a:rPr>
              <a:t>年モンダドーリ出版社から「</a:t>
            </a:r>
            <a:r>
              <a:rPr lang="it-IT" altLang="ja-JP" sz="1000" dirty="0" err="1" smtClean="0">
                <a:solidFill>
                  <a:schemeClr val="tx1">
                    <a:lumMod val="95000"/>
                    <a:lumOff val="5000"/>
                  </a:schemeClr>
                </a:solidFill>
                <a:latin typeface="+mn-ea"/>
                <a:cs typeface="Tahoma" pitchFamily="34" charset="0"/>
              </a:rPr>
              <a:t>Doromizu</a:t>
            </a:r>
            <a:r>
              <a:rPr lang="it-IT" altLang="ja-JP" sz="1000" dirty="0" smtClean="0">
                <a:solidFill>
                  <a:schemeClr val="tx1">
                    <a:lumMod val="95000"/>
                    <a:lumOff val="5000"/>
                  </a:schemeClr>
                </a:solidFill>
                <a:latin typeface="+mn-ea"/>
                <a:cs typeface="Tahoma" pitchFamily="34" charset="0"/>
              </a:rPr>
              <a:t> - Acqua torbida</a:t>
            </a:r>
            <a:r>
              <a:rPr lang="ja-JP" altLang="it-IT" sz="1000" dirty="0" smtClean="0">
                <a:solidFill>
                  <a:schemeClr val="tx1">
                    <a:lumMod val="95000"/>
                    <a:lumOff val="5000"/>
                  </a:schemeClr>
                </a:solidFill>
                <a:latin typeface="+mn-ea"/>
                <a:cs typeface="Tahoma" pitchFamily="34" charset="0"/>
              </a:rPr>
              <a:t>（仮訳：泥水</a:t>
            </a:r>
            <a:r>
              <a:rPr lang="it-IT" altLang="ja-JP" sz="1000" dirty="0" smtClean="0">
                <a:solidFill>
                  <a:schemeClr val="tx1">
                    <a:lumMod val="95000"/>
                    <a:lumOff val="5000"/>
                  </a:schemeClr>
                </a:solidFill>
                <a:latin typeface="+mn-ea"/>
                <a:cs typeface="Tahoma" pitchFamily="34" charset="0"/>
              </a:rPr>
              <a:t>-</a:t>
            </a:r>
            <a:r>
              <a:rPr lang="ja-JP" altLang="it-IT" sz="1000" dirty="0" smtClean="0">
                <a:solidFill>
                  <a:schemeClr val="tx1">
                    <a:lumMod val="95000"/>
                    <a:lumOff val="5000"/>
                  </a:schemeClr>
                </a:solidFill>
                <a:latin typeface="+mn-ea"/>
                <a:cs typeface="Tahoma" pitchFamily="34" charset="0"/>
              </a:rPr>
              <a:t>よどんだ水）」を出版し読者から高い評価を得ました。続いて</a:t>
            </a:r>
            <a:r>
              <a:rPr lang="it-IT" altLang="ja-JP" sz="1000" dirty="0" smtClean="0">
                <a:solidFill>
                  <a:schemeClr val="tx1">
                    <a:lumMod val="95000"/>
                    <a:lumOff val="5000"/>
                  </a:schemeClr>
                </a:solidFill>
                <a:latin typeface="+mn-ea"/>
                <a:cs typeface="Tahoma" pitchFamily="34" charset="0"/>
              </a:rPr>
              <a:t>2017</a:t>
            </a:r>
            <a:r>
              <a:rPr lang="ja-JP" altLang="it-IT" sz="1000" dirty="0" smtClean="0">
                <a:solidFill>
                  <a:schemeClr val="tx1">
                    <a:lumMod val="95000"/>
                    <a:lumOff val="5000"/>
                  </a:schemeClr>
                </a:solidFill>
                <a:latin typeface="+mn-ea"/>
                <a:cs typeface="Tahoma" pitchFamily="34" charset="0"/>
              </a:rPr>
              <a:t>年には「</a:t>
            </a:r>
            <a:r>
              <a:rPr lang="it-IT" altLang="ja-JP" sz="1000" dirty="0" smtClean="0">
                <a:solidFill>
                  <a:schemeClr val="tx1">
                    <a:lumMod val="95000"/>
                    <a:lumOff val="5000"/>
                  </a:schemeClr>
                </a:solidFill>
                <a:latin typeface="+mn-ea"/>
                <a:cs typeface="Tahoma" pitchFamily="34" charset="0"/>
              </a:rPr>
              <a:t>La via del Sol Levante</a:t>
            </a:r>
            <a:r>
              <a:rPr lang="ja-JP" altLang="it-IT" sz="1000" dirty="0" smtClean="0">
                <a:solidFill>
                  <a:schemeClr val="tx1">
                    <a:lumMod val="95000"/>
                    <a:lumOff val="5000"/>
                  </a:schemeClr>
                </a:solidFill>
                <a:latin typeface="+mn-ea"/>
                <a:cs typeface="Tahoma" pitchFamily="34" charset="0"/>
              </a:rPr>
              <a:t>（仮訳：日出国への道）」や小説「</a:t>
            </a:r>
            <a:r>
              <a:rPr lang="it-IT" altLang="ja-JP" sz="1000" dirty="0" smtClean="0">
                <a:solidFill>
                  <a:schemeClr val="tx1">
                    <a:lumMod val="95000"/>
                    <a:lumOff val="5000"/>
                  </a:schemeClr>
                </a:solidFill>
                <a:latin typeface="+mn-ea"/>
                <a:cs typeface="Tahoma" pitchFamily="34" charset="0"/>
              </a:rPr>
              <a:t>Al </a:t>
            </a:r>
            <a:r>
              <a:rPr lang="it-IT" altLang="ja-JP" sz="1000" dirty="0" err="1" smtClean="0">
                <a:solidFill>
                  <a:schemeClr val="tx1">
                    <a:lumMod val="95000"/>
                    <a:lumOff val="5000"/>
                  </a:schemeClr>
                </a:solidFill>
                <a:latin typeface="+mn-ea"/>
                <a:cs typeface="Tahoma" pitchFamily="34" charset="0"/>
              </a:rPr>
              <a:t>Tayar</a:t>
            </a:r>
            <a:r>
              <a:rPr lang="it-IT" altLang="ja-JP" sz="1000" dirty="0" smtClean="0">
                <a:solidFill>
                  <a:schemeClr val="tx1">
                    <a:lumMod val="95000"/>
                    <a:lumOff val="5000"/>
                  </a:schemeClr>
                </a:solidFill>
                <a:latin typeface="+mn-ea"/>
                <a:cs typeface="Tahoma" pitchFamily="34" charset="0"/>
              </a:rPr>
              <a:t> – La corrente</a:t>
            </a:r>
            <a:r>
              <a:rPr lang="ja-JP" altLang="it-IT" sz="1000" dirty="0" smtClean="0">
                <a:solidFill>
                  <a:schemeClr val="tx1">
                    <a:lumMod val="95000"/>
                    <a:lumOff val="5000"/>
                  </a:schemeClr>
                </a:solidFill>
                <a:latin typeface="+mn-ea"/>
                <a:cs typeface="Tahoma" pitchFamily="34" charset="0"/>
              </a:rPr>
              <a:t>（仮訳：アル・タヤール</a:t>
            </a:r>
            <a:r>
              <a:rPr lang="it-IT" altLang="ja-JP" sz="1000" dirty="0" smtClean="0">
                <a:solidFill>
                  <a:schemeClr val="tx1">
                    <a:lumMod val="95000"/>
                    <a:lumOff val="5000"/>
                  </a:schemeClr>
                </a:solidFill>
                <a:latin typeface="+mn-ea"/>
                <a:cs typeface="Tahoma" pitchFamily="34" charset="0"/>
              </a:rPr>
              <a:t>-</a:t>
            </a:r>
            <a:r>
              <a:rPr lang="ja-JP" altLang="it-IT" sz="1000" dirty="0" smtClean="0">
                <a:solidFill>
                  <a:schemeClr val="tx1">
                    <a:lumMod val="95000"/>
                    <a:lumOff val="5000"/>
                  </a:schemeClr>
                </a:solidFill>
                <a:latin typeface="+mn-ea"/>
                <a:cs typeface="Tahoma" pitchFamily="34" charset="0"/>
              </a:rPr>
              <a:t>流れ）」、</a:t>
            </a:r>
            <a:r>
              <a:rPr lang="it-IT" altLang="ja-JP" sz="1000" dirty="0" smtClean="0">
                <a:solidFill>
                  <a:schemeClr val="tx1">
                    <a:lumMod val="95000"/>
                    <a:lumOff val="5000"/>
                  </a:schemeClr>
                </a:solidFill>
                <a:latin typeface="+mn-ea"/>
                <a:cs typeface="Tahoma" pitchFamily="34" charset="0"/>
              </a:rPr>
              <a:t>2021</a:t>
            </a:r>
            <a:r>
              <a:rPr lang="ja-JP" altLang="it-IT" sz="1000" dirty="0" smtClean="0">
                <a:solidFill>
                  <a:schemeClr val="tx1">
                    <a:lumMod val="95000"/>
                    <a:lumOff val="5000"/>
                  </a:schemeClr>
                </a:solidFill>
                <a:latin typeface="+mn-ea"/>
                <a:cs typeface="Tahoma" pitchFamily="34" charset="0"/>
              </a:rPr>
              <a:t>年の「</a:t>
            </a:r>
            <a:r>
              <a:rPr lang="it-IT" altLang="ja-JP" sz="1000" dirty="0" err="1" smtClean="0">
                <a:solidFill>
                  <a:schemeClr val="tx1">
                    <a:lumMod val="95000"/>
                    <a:lumOff val="5000"/>
                  </a:schemeClr>
                </a:solidFill>
                <a:latin typeface="+mn-ea"/>
                <a:cs typeface="Tahoma" pitchFamily="34" charset="0"/>
              </a:rPr>
              <a:t>Rika</a:t>
            </a:r>
            <a:r>
              <a:rPr lang="ja-JP" altLang="it-IT" sz="1000" dirty="0" smtClean="0">
                <a:solidFill>
                  <a:schemeClr val="tx1">
                    <a:lumMod val="95000"/>
                    <a:lumOff val="5000"/>
                  </a:schemeClr>
                </a:solidFill>
                <a:latin typeface="+mn-ea"/>
                <a:cs typeface="Tahoma" pitchFamily="34" charset="0"/>
              </a:rPr>
              <a:t>」が出版されています。</a:t>
            </a:r>
            <a:r>
              <a:rPr lang="it-IT" altLang="ja-JP" sz="1000" dirty="0" smtClean="0">
                <a:solidFill>
                  <a:schemeClr val="tx1">
                    <a:lumMod val="95000"/>
                    <a:lumOff val="5000"/>
                  </a:schemeClr>
                </a:solidFill>
                <a:latin typeface="+mn-ea"/>
                <a:cs typeface="Tahoma" pitchFamily="34" charset="0"/>
              </a:rPr>
              <a:t>2020</a:t>
            </a:r>
            <a:r>
              <a:rPr lang="ja-JP" altLang="it-IT" sz="1000" dirty="0" smtClean="0">
                <a:solidFill>
                  <a:schemeClr val="tx1">
                    <a:lumMod val="95000"/>
                    <a:lumOff val="5000"/>
                  </a:schemeClr>
                </a:solidFill>
                <a:latin typeface="+mn-ea"/>
                <a:cs typeface="Tahoma" pitchFamily="34" charset="0"/>
              </a:rPr>
              <a:t>年にはジュンティ出版社から長編エッセイ「</a:t>
            </a:r>
            <a:r>
              <a:rPr lang="it-IT" altLang="ja-JP" sz="1000" dirty="0" smtClean="0">
                <a:solidFill>
                  <a:schemeClr val="tx1">
                    <a:lumMod val="95000"/>
                    <a:lumOff val="5000"/>
                  </a:schemeClr>
                </a:solidFill>
                <a:latin typeface="+mn-ea"/>
                <a:cs typeface="Tahoma" pitchFamily="34" charset="0"/>
              </a:rPr>
              <a:t>Svelare il Giappone</a:t>
            </a:r>
            <a:r>
              <a:rPr lang="ja-JP" altLang="it-IT" sz="1000" dirty="0" smtClean="0">
                <a:solidFill>
                  <a:schemeClr val="tx1">
                    <a:lumMod val="95000"/>
                    <a:lumOff val="5000"/>
                  </a:schemeClr>
                </a:solidFill>
                <a:latin typeface="+mn-ea"/>
                <a:cs typeface="Tahoma" pitchFamily="34" charset="0"/>
              </a:rPr>
              <a:t>（仮訳：日本を掘り起こす）」が出版されました。哲学的、教義的な観点からではなく、日本人の日常慣習、生き方、考え方を介して日本の世界をとらえようと試みるものです。本書は出版直後に</a:t>
            </a:r>
            <a:r>
              <a:rPr lang="it-IT" altLang="ja-JP" sz="1000" dirty="0" err="1" smtClean="0">
                <a:solidFill>
                  <a:schemeClr val="tx1">
                    <a:lumMod val="95000"/>
                    <a:lumOff val="5000"/>
                  </a:schemeClr>
                </a:solidFill>
                <a:latin typeface="+mn-ea"/>
                <a:cs typeface="Tahoma" pitchFamily="34" charset="0"/>
              </a:rPr>
              <a:t>Casinò</a:t>
            </a:r>
            <a:r>
              <a:rPr lang="it-IT" altLang="ja-JP" sz="1000" dirty="0" smtClean="0">
                <a:solidFill>
                  <a:schemeClr val="tx1">
                    <a:lumMod val="95000"/>
                    <a:lumOff val="5000"/>
                  </a:schemeClr>
                </a:solidFill>
                <a:latin typeface="+mn-ea"/>
                <a:cs typeface="Tahoma" pitchFamily="34" charset="0"/>
              </a:rPr>
              <a:t> di Sanremo A. </a:t>
            </a:r>
            <a:r>
              <a:rPr lang="it-IT" altLang="ja-JP" sz="1000" dirty="0" err="1" smtClean="0">
                <a:solidFill>
                  <a:schemeClr val="tx1">
                    <a:lumMod val="95000"/>
                    <a:lumOff val="5000"/>
                  </a:schemeClr>
                </a:solidFill>
                <a:latin typeface="+mn-ea"/>
                <a:cs typeface="Tahoma" pitchFamily="34" charset="0"/>
              </a:rPr>
              <a:t>Semeria</a:t>
            </a:r>
            <a:r>
              <a:rPr lang="ja-JP" altLang="it-IT" sz="1000" dirty="0" smtClean="0">
                <a:solidFill>
                  <a:schemeClr val="tx1">
                    <a:lumMod val="95000"/>
                    <a:lumOff val="5000"/>
                  </a:schemeClr>
                </a:solidFill>
                <a:latin typeface="+mn-ea"/>
                <a:cs typeface="Tahoma" pitchFamily="34" charset="0"/>
              </a:rPr>
              <a:t>（サンレモ・カジノ</a:t>
            </a:r>
            <a:r>
              <a:rPr lang="it-IT" altLang="ja-JP" sz="1000" dirty="0" smtClean="0">
                <a:solidFill>
                  <a:schemeClr val="tx1">
                    <a:lumMod val="95000"/>
                    <a:lumOff val="5000"/>
                  </a:schemeClr>
                </a:solidFill>
                <a:latin typeface="+mn-ea"/>
                <a:cs typeface="Tahoma" pitchFamily="34" charset="0"/>
              </a:rPr>
              <a:t>-</a:t>
            </a:r>
            <a:r>
              <a:rPr lang="ja-JP" altLang="it-IT" sz="1000" dirty="0" smtClean="0">
                <a:solidFill>
                  <a:schemeClr val="tx1">
                    <a:lumMod val="95000"/>
                    <a:lumOff val="5000"/>
                  </a:schemeClr>
                </a:solidFill>
                <a:latin typeface="+mn-ea"/>
                <a:cs typeface="Tahoma" pitchFamily="34" charset="0"/>
              </a:rPr>
              <a:t>アントニオ・セメリア）賞を受賞し、数カ月で４回目の増刷となりました。</a:t>
            </a:r>
            <a:endParaRPr lang="it-IT" altLang="ja-JP" sz="1000" dirty="0" smtClean="0">
              <a:solidFill>
                <a:schemeClr val="tx1">
                  <a:lumMod val="95000"/>
                  <a:lumOff val="5000"/>
                </a:schemeClr>
              </a:solidFill>
              <a:latin typeface="+mn-ea"/>
              <a:cs typeface="Tahoma" pitchFamily="34" charset="0"/>
            </a:endParaRPr>
          </a:p>
          <a:p>
            <a:pPr algn="just"/>
            <a:r>
              <a:rPr lang="ja-JP" altLang="it-IT" sz="1000" dirty="0" smtClean="0">
                <a:solidFill>
                  <a:schemeClr val="tx1">
                    <a:lumMod val="95000"/>
                    <a:lumOff val="5000"/>
                  </a:schemeClr>
                </a:solidFill>
                <a:latin typeface="+mn-ea"/>
                <a:cs typeface="Tahoma" pitchFamily="34" charset="0"/>
              </a:rPr>
              <a:t>「</a:t>
            </a:r>
            <a:r>
              <a:rPr lang="it-IT" altLang="ja-JP" sz="1000" dirty="0" smtClean="0">
                <a:solidFill>
                  <a:schemeClr val="tx1">
                    <a:lumMod val="95000"/>
                    <a:lumOff val="5000"/>
                  </a:schemeClr>
                </a:solidFill>
                <a:latin typeface="+mn-ea"/>
                <a:cs typeface="Tahoma" pitchFamily="34" charset="0"/>
              </a:rPr>
              <a:t>Svelare il Giappone</a:t>
            </a:r>
            <a:r>
              <a:rPr lang="ja-JP" altLang="it-IT" sz="1000" dirty="0" smtClean="0">
                <a:solidFill>
                  <a:schemeClr val="tx1">
                    <a:lumMod val="95000"/>
                    <a:lumOff val="5000"/>
                  </a:schemeClr>
                </a:solidFill>
                <a:latin typeface="+mn-ea"/>
                <a:cs typeface="Tahoma" pitchFamily="34" charset="0"/>
              </a:rPr>
              <a:t>」で著者は魅力的で効果的な手法を以て、読者を日出国の世界に手引きしてくれます。秘密を明らかにし、多くの定型的概念を払拭してくれるのです。完成度が高く真摯にそして正確にテーマを取り上る、これは何とかして明らかにしたいとの信念の下、忍耐と好奇心を持つごく限られた作家のみが行える業でしょう。</a:t>
            </a:r>
          </a:p>
          <a:p>
            <a:pPr algn="just"/>
            <a:endParaRPr lang="ja-JP" altLang="it-IT" sz="1000" dirty="0" smtClean="0">
              <a:solidFill>
                <a:schemeClr val="tx1">
                  <a:lumMod val="95000"/>
                  <a:lumOff val="5000"/>
                </a:schemeClr>
              </a:solidFill>
              <a:latin typeface="+mn-ea"/>
              <a:cs typeface="Tahoma" pitchFamily="34" charset="0"/>
            </a:endParaRPr>
          </a:p>
          <a:p>
            <a:pPr algn="just"/>
            <a:endParaRPr lang="ja-JP" altLang="it-IT" sz="1000" b="1" dirty="0" smtClean="0">
              <a:solidFill>
                <a:schemeClr val="tx1">
                  <a:lumMod val="95000"/>
                  <a:lumOff val="5000"/>
                </a:schemeClr>
              </a:solidFill>
              <a:latin typeface="+mn-ea"/>
              <a:cs typeface="Tahoma" pitchFamily="34" charset="0"/>
            </a:endParaRPr>
          </a:p>
          <a:p>
            <a:endParaRPr lang="it-IT" sz="1000" dirty="0"/>
          </a:p>
        </p:txBody>
      </p:sp>
      <p:pic>
        <p:nvPicPr>
          <p:cNvPr id="23" name="Immagine 22" descr="mario vattani_unnamed.jpg"/>
          <p:cNvPicPr>
            <a:picLocks noChangeAspect="1"/>
          </p:cNvPicPr>
          <p:nvPr/>
        </p:nvPicPr>
        <p:blipFill>
          <a:blip r:embed="rId5" cstate="print"/>
          <a:srcRect l="22524" t="26042" r="35157" b="6249"/>
          <a:stretch>
            <a:fillRect/>
          </a:stretch>
        </p:blipFill>
        <p:spPr>
          <a:xfrm>
            <a:off x="7429520" y="357166"/>
            <a:ext cx="1071570" cy="1285884"/>
          </a:xfrm>
          <a:prstGeom prst="rect">
            <a:avLst/>
          </a:prstGeom>
          <a:ln>
            <a:noFill/>
          </a:ln>
          <a:effectLst>
            <a:outerShdw blurRad="292100" dist="139700" dir="2700000" algn="tl" rotWithShape="0">
              <a:srgbClr val="333333">
                <a:alpha val="65000"/>
              </a:srgbClr>
            </a:outerShdw>
          </a:effectLst>
        </p:spPr>
      </p:pic>
      <p:pic>
        <p:nvPicPr>
          <p:cNvPr id="21" name="Immagine 20" descr="rika.jpg"/>
          <p:cNvPicPr>
            <a:picLocks noChangeAspect="1"/>
          </p:cNvPicPr>
          <p:nvPr/>
        </p:nvPicPr>
        <p:blipFill>
          <a:blip r:embed="rId6" cstate="print"/>
          <a:stretch>
            <a:fillRect/>
          </a:stretch>
        </p:blipFill>
        <p:spPr>
          <a:xfrm>
            <a:off x="4071934" y="1428736"/>
            <a:ext cx="785818" cy="1143008"/>
          </a:xfrm>
          <a:prstGeom prst="rect">
            <a:avLst/>
          </a:prstGeom>
          <a:ln>
            <a:noFill/>
          </a:ln>
          <a:effectLst>
            <a:outerShdw blurRad="292100" dist="139700" dir="2700000" algn="tl" rotWithShape="0">
              <a:srgbClr val="333333">
                <a:alpha val="65000"/>
              </a:srgbClr>
            </a:outerShdw>
          </a:effectLst>
        </p:spPr>
      </p:pic>
      <p:pic>
        <p:nvPicPr>
          <p:cNvPr id="24" name="Immagine 23" descr="Nuovo Logo FIG_trasparente_Black Laterale (1).png"/>
          <p:cNvPicPr>
            <a:picLocks noChangeAspect="1"/>
          </p:cNvPicPr>
          <p:nvPr/>
        </p:nvPicPr>
        <p:blipFill>
          <a:blip r:embed="rId7" cstate="print"/>
          <a:stretch>
            <a:fillRect/>
          </a:stretch>
        </p:blipFill>
        <p:spPr>
          <a:xfrm>
            <a:off x="285720" y="214290"/>
            <a:ext cx="1558029" cy="8610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7" name="CasellaDiTesto 6"/>
          <p:cNvSpPr txBox="1"/>
          <p:nvPr/>
        </p:nvSpPr>
        <p:spPr>
          <a:xfrm>
            <a:off x="285720" y="1142984"/>
            <a:ext cx="4286280" cy="369332"/>
          </a:xfrm>
          <a:prstGeom prst="rect">
            <a:avLst/>
          </a:prstGeom>
          <a:noFill/>
        </p:spPr>
        <p:txBody>
          <a:bodyPr wrap="square" rtlCol="0">
            <a:spAutoFit/>
          </a:bodyPr>
          <a:lstStyle/>
          <a:p>
            <a:endParaRPr lang="it-IT" sz="900" dirty="0" smtClean="0">
              <a:latin typeface="Tahoma" pitchFamily="34" charset="0"/>
              <a:ea typeface="Tahoma" pitchFamily="34" charset="0"/>
              <a:cs typeface="Tahoma" pitchFamily="34" charset="0"/>
            </a:endParaRPr>
          </a:p>
          <a:p>
            <a:r>
              <a:rPr lang="it-IT" sz="900" b="1" dirty="0" smtClean="0">
                <a:latin typeface="Tahoma" pitchFamily="34" charset="0"/>
                <a:ea typeface="Tahoma" pitchFamily="34" charset="0"/>
                <a:cs typeface="Tahoma" pitchFamily="34" charset="0"/>
              </a:rPr>
              <a:t>	</a:t>
            </a:r>
            <a:endParaRPr lang="it-IT" sz="900" dirty="0" smtClean="0">
              <a:latin typeface="Tahoma" pitchFamily="34" charset="0"/>
              <a:ea typeface="Tahoma" pitchFamily="34" charset="0"/>
              <a:cs typeface="Tahoma" pitchFamily="34" charset="0"/>
            </a:endParaRPr>
          </a:p>
        </p:txBody>
      </p:sp>
      <p:sp>
        <p:nvSpPr>
          <p:cNvPr id="14" name="Rettangolo 13"/>
          <p:cNvSpPr/>
          <p:nvPr/>
        </p:nvSpPr>
        <p:spPr>
          <a:xfrm>
            <a:off x="428596" y="6357958"/>
            <a:ext cx="2857520" cy="353943"/>
          </a:xfrm>
          <a:prstGeom prst="rect">
            <a:avLst/>
          </a:prstGeom>
        </p:spPr>
        <p:txBody>
          <a:bodyPr wrap="square">
            <a:spAutoFit/>
          </a:bodyPr>
          <a:lstStyle/>
          <a:p>
            <a:r>
              <a:rPr lang="it-IT" sz="800" dirty="0" smtClean="0">
                <a:solidFill>
                  <a:schemeClr val="tx1">
                    <a:lumMod val="50000"/>
                    <a:lumOff val="50000"/>
                  </a:schemeClr>
                </a:solidFill>
                <a:latin typeface="Tahoma" pitchFamily="34" charset="0"/>
                <a:ea typeface="Tahoma" pitchFamily="34" charset="0"/>
                <a:cs typeface="Tahoma" pitchFamily="34" charset="0"/>
              </a:rPr>
              <a:t>PREMIO </a:t>
            </a:r>
          </a:p>
          <a:p>
            <a:pPr lvl="0"/>
            <a:r>
              <a:rPr lang="it-IT" sz="800" dirty="0" smtClean="0">
                <a:solidFill>
                  <a:schemeClr val="tx1">
                    <a:lumMod val="50000"/>
                    <a:lumOff val="50000"/>
                  </a:schemeClr>
                </a:solidFill>
                <a:latin typeface="Tahoma" pitchFamily="34" charset="0"/>
                <a:ea typeface="Tahoma" pitchFamily="34" charset="0"/>
                <a:cs typeface="Tahoma" pitchFamily="34" charset="0"/>
              </a:rPr>
              <a:t>Umberto </a:t>
            </a:r>
            <a:r>
              <a:rPr lang="it-IT" sz="800" dirty="0" err="1" smtClean="0">
                <a:solidFill>
                  <a:schemeClr val="tx1">
                    <a:lumMod val="50000"/>
                    <a:lumOff val="50000"/>
                  </a:schemeClr>
                </a:solidFill>
                <a:latin typeface="Tahoma" pitchFamily="34" charset="0"/>
                <a:ea typeface="Tahoma" pitchFamily="34" charset="0"/>
                <a:cs typeface="Tahoma" pitchFamily="34" charset="0"/>
              </a:rPr>
              <a:t>AGNELLI</a:t>
            </a:r>
            <a:r>
              <a:rPr lang="it-IT" sz="900" dirty="0" err="1" smtClean="0">
                <a:solidFill>
                  <a:schemeClr val="tx1">
                    <a:lumMod val="50000"/>
                    <a:lumOff val="50000"/>
                  </a:schemeClr>
                </a:solidFill>
                <a:latin typeface="Bodoni MT" pitchFamily="18" charset="0"/>
              </a:rPr>
              <a:t>|</a:t>
            </a:r>
            <a:r>
              <a:rPr lang="ja-JP" altLang="it-IT" sz="800" dirty="0" smtClean="0">
                <a:solidFill>
                  <a:schemeClr val="tx1">
                    <a:lumMod val="50000"/>
                    <a:lumOff val="50000"/>
                  </a:schemeClr>
                </a:solidFill>
                <a:latin typeface="+mn-ea"/>
                <a:cs typeface="Tahoma" pitchFamily="34" charset="0"/>
              </a:rPr>
              <a:t>ウンベルト・アニェッリ記念賞</a:t>
            </a:r>
            <a:endParaRPr lang="it-IT" sz="800" dirty="0" smtClean="0">
              <a:solidFill>
                <a:schemeClr val="tx1">
                  <a:lumMod val="50000"/>
                  <a:lumOff val="50000"/>
                </a:schemeClr>
              </a:solidFill>
              <a:latin typeface="Bodoni MT" pitchFamily="18" charset="0"/>
            </a:endParaRPr>
          </a:p>
        </p:txBody>
      </p:sp>
      <p:cxnSp>
        <p:nvCxnSpPr>
          <p:cNvPr id="16" name="Connettore 1 15"/>
          <p:cNvCxnSpPr/>
          <p:nvPr/>
        </p:nvCxnSpPr>
        <p:spPr>
          <a:xfrm rot="5400000">
            <a:off x="3001158" y="3928272"/>
            <a:ext cx="3856858" cy="79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CasellaDiTesto 18"/>
          <p:cNvSpPr txBox="1"/>
          <p:nvPr/>
        </p:nvSpPr>
        <p:spPr>
          <a:xfrm>
            <a:off x="428596" y="1214422"/>
            <a:ext cx="4214842" cy="5109091"/>
          </a:xfrm>
          <a:prstGeom prst="rect">
            <a:avLst/>
          </a:prstGeom>
          <a:noFill/>
        </p:spPr>
        <p:txBody>
          <a:bodyPr wrap="square" rtlCol="0">
            <a:spAutoFit/>
          </a:bodyPr>
          <a:lstStyle/>
          <a:p>
            <a:pPr algn="ctr"/>
            <a:r>
              <a:rPr lang="it-IT" dirty="0" smtClean="0">
                <a:solidFill>
                  <a:schemeClr val="tx1">
                    <a:lumMod val="95000"/>
                    <a:lumOff val="5000"/>
                  </a:schemeClr>
                </a:solidFill>
                <a:latin typeface="Bodoni MT" pitchFamily="18" charset="0"/>
                <a:ea typeface="Tahoma" pitchFamily="34" charset="0"/>
                <a:cs typeface="Tahoma" pitchFamily="34" charset="0"/>
              </a:rPr>
              <a:t>I PREMIATI</a:t>
            </a:r>
          </a:p>
          <a:p>
            <a:endParaRPr lang="it-IT" sz="1000" dirty="0" smtClean="0">
              <a:latin typeface="Tahoma" pitchFamily="34" charset="0"/>
              <a:ea typeface="Tahoma" pitchFamily="34" charset="0"/>
              <a:cs typeface="Tahoma" pitchFamily="34" charset="0"/>
            </a:endParaRPr>
          </a:p>
          <a:p>
            <a:endParaRPr lang="it-IT" sz="1000" dirty="0" smtClean="0">
              <a:latin typeface="Tahoma" pitchFamily="34" charset="0"/>
              <a:ea typeface="Tahoma" pitchFamily="34" charset="0"/>
              <a:cs typeface="Tahoma" pitchFamily="34" charset="0"/>
            </a:endParaRPr>
          </a:p>
          <a:p>
            <a:endParaRPr lang="it-IT" sz="1000" dirty="0" smtClean="0">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Marco PANARA</a:t>
            </a:r>
            <a:r>
              <a:rPr lang="it-IT" sz="1000" dirty="0" smtClean="0">
                <a:solidFill>
                  <a:schemeClr val="tx1">
                    <a:lumMod val="95000"/>
                    <a:lumOff val="5000"/>
                  </a:schemeClr>
                </a:solidFill>
                <a:latin typeface="Tahoma" pitchFamily="34" charset="0"/>
                <a:ea typeface="Tahoma" pitchFamily="34" charset="0"/>
                <a:cs typeface="Tahoma" pitchFamily="34" charset="0"/>
              </a:rPr>
              <a:t>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Giornalista del quotidiano “La Repubblica”, è stato corrispondente per l’Estremo Oriente con base a Tokyo e Direttore del supplemento “Affari &amp; Finanza”. pubblicato una “Breve Storia del Giappone”.</a:t>
            </a:r>
          </a:p>
          <a:p>
            <a:pPr algn="just">
              <a:lnSpc>
                <a:spcPts val="400"/>
              </a:lnSpc>
            </a:pPr>
            <a:endParaRPr lang="it-IT"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Guido BUSETTO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Ha aperto l’Ufficio di corrispondenza da Tokyo del quotidiano “Il Sole 24 Ore” e lo ha diretto dal 1982 al 1992.</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Vittorio ZUCCONI</a:t>
            </a:r>
            <a:r>
              <a:rPr lang="it-IT" sz="1000" dirty="0" smtClean="0">
                <a:solidFill>
                  <a:schemeClr val="tx1">
                    <a:lumMod val="95000"/>
                    <a:lumOff val="5000"/>
                  </a:schemeClr>
                </a:solidFill>
                <a:latin typeface="Tahoma" pitchFamily="34" charset="0"/>
                <a:ea typeface="Tahoma" pitchFamily="34" charset="0"/>
                <a:cs typeface="Tahoma" pitchFamily="34" charset="0"/>
              </a:rPr>
              <a:t>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Corrispondente italiano a Tokyo del quotidiano “La Stampa”. Ha pubblicato vari volumi tra i quali “Intervista col Giappone” e “Il Giappone tra noi”.</a:t>
            </a:r>
          </a:p>
          <a:p>
            <a:pPr algn="just">
              <a:lnSpc>
                <a:spcPts val="400"/>
              </a:lnSpc>
            </a:pPr>
            <a:endParaRPr lang="it-IT"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Pino </a:t>
            </a:r>
            <a:r>
              <a:rPr lang="it-IT" sz="1000" b="1" dirty="0" err="1" smtClean="0">
                <a:solidFill>
                  <a:schemeClr val="tx1">
                    <a:lumMod val="95000"/>
                    <a:lumOff val="5000"/>
                  </a:schemeClr>
                </a:solidFill>
                <a:latin typeface="Tahoma" pitchFamily="34" charset="0"/>
                <a:ea typeface="Tahoma" pitchFamily="34" charset="0"/>
                <a:cs typeface="Tahoma" pitchFamily="34" charset="0"/>
              </a:rPr>
              <a:t>DI</a:t>
            </a:r>
            <a:r>
              <a:rPr lang="it-IT" sz="1000" b="1" dirty="0" smtClean="0">
                <a:solidFill>
                  <a:schemeClr val="tx1">
                    <a:lumMod val="95000"/>
                    <a:lumOff val="5000"/>
                  </a:schemeClr>
                </a:solidFill>
                <a:latin typeface="Tahoma" pitchFamily="34" charset="0"/>
                <a:ea typeface="Tahoma" pitchFamily="34" charset="0"/>
                <a:cs typeface="Tahoma" pitchFamily="34" charset="0"/>
              </a:rPr>
              <a:t> SALVO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Inviato speciale della RAI. E’ stato lungamente in Giappone per il TG2.</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Nello PUORTO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Giornalista RAI, corrispondente del Giornale Radio 2 e del TG1.</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Yamatologo.</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Ernesto TOALDO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Capo dell’Ufficio ANSA di Tokyo dal 1990 al 1998. Autore di “Il ritorno di Confucio”.</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Vittorio VOLPI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Rappresentante in Giappone di grandi banche internazionali. Professore alla </a:t>
            </a:r>
            <a:r>
              <a:rPr lang="it-IT" sz="1000" dirty="0" err="1" smtClean="0">
                <a:solidFill>
                  <a:schemeClr val="tx1">
                    <a:lumMod val="95000"/>
                    <a:lumOff val="5000"/>
                  </a:schemeClr>
                </a:solidFill>
                <a:latin typeface="Tahoma" pitchFamily="34" charset="0"/>
                <a:ea typeface="Tahoma" pitchFamily="34" charset="0"/>
                <a:cs typeface="Tahoma" pitchFamily="34" charset="0"/>
              </a:rPr>
              <a:t>Sophia</a:t>
            </a:r>
            <a:r>
              <a:rPr lang="it-IT" sz="1000" dirty="0" smtClean="0">
                <a:solidFill>
                  <a:schemeClr val="tx1">
                    <a:lumMod val="95000"/>
                    <a:lumOff val="5000"/>
                  </a:schemeClr>
                </a:solidFill>
                <a:latin typeface="Tahoma" pitchFamily="34" charset="0"/>
                <a:ea typeface="Tahoma" pitchFamily="34" charset="0"/>
                <a:cs typeface="Tahoma" pitchFamily="34" charset="0"/>
              </a:rPr>
              <a:t> </a:t>
            </a:r>
            <a:r>
              <a:rPr lang="it-IT" sz="1000" dirty="0" err="1" smtClean="0">
                <a:solidFill>
                  <a:schemeClr val="tx1">
                    <a:lumMod val="95000"/>
                    <a:lumOff val="5000"/>
                  </a:schemeClr>
                </a:solidFill>
                <a:latin typeface="Tahoma" pitchFamily="34" charset="0"/>
                <a:ea typeface="Tahoma" pitchFamily="34" charset="0"/>
                <a:cs typeface="Tahoma" pitchFamily="34" charset="0"/>
              </a:rPr>
              <a:t>University</a:t>
            </a:r>
            <a:r>
              <a:rPr lang="it-IT" sz="1000" dirty="0" smtClean="0">
                <a:solidFill>
                  <a:schemeClr val="tx1">
                    <a:lumMod val="95000"/>
                    <a:lumOff val="5000"/>
                  </a:schemeClr>
                </a:solidFill>
                <a:latin typeface="Tahoma" pitchFamily="34" charset="0"/>
                <a:ea typeface="Tahoma" pitchFamily="34" charset="0"/>
                <a:cs typeface="Tahoma" pitchFamily="34" charset="0"/>
              </a:rPr>
              <a:t> di Tokyo. Autore di diverse pubblicazioni tra cui “Il Visitatore”.</a:t>
            </a:r>
          </a:p>
          <a:p>
            <a:endParaRPr lang="it-IT" dirty="0"/>
          </a:p>
        </p:txBody>
      </p:sp>
      <p:sp>
        <p:nvSpPr>
          <p:cNvPr id="20" name="CasellaDiTesto 19"/>
          <p:cNvSpPr txBox="1"/>
          <p:nvPr/>
        </p:nvSpPr>
        <p:spPr>
          <a:xfrm>
            <a:off x="5214942" y="1214422"/>
            <a:ext cx="3429024" cy="4639732"/>
          </a:xfrm>
          <a:prstGeom prst="rect">
            <a:avLst/>
          </a:prstGeom>
          <a:noFill/>
        </p:spPr>
        <p:txBody>
          <a:bodyPr wrap="square" rtlCol="0">
            <a:spAutoFit/>
          </a:bodyPr>
          <a:lstStyle/>
          <a:p>
            <a:pPr algn="ctr">
              <a:defRPr/>
            </a:pPr>
            <a:r>
              <a:rPr lang="ja-JP" altLang="it-IT" dirty="0" smtClean="0">
                <a:solidFill>
                  <a:schemeClr val="tx1">
                    <a:lumMod val="95000"/>
                    <a:lumOff val="5000"/>
                  </a:schemeClr>
                </a:solidFill>
                <a:latin typeface="Bodoni MT" pitchFamily="18" charset="0"/>
              </a:rPr>
              <a:t> </a:t>
            </a:r>
            <a:r>
              <a:rPr lang="ja-JP" altLang="it-IT" dirty="0" smtClean="0">
                <a:solidFill>
                  <a:schemeClr val="tx1">
                    <a:lumMod val="95000"/>
                    <a:lumOff val="5000"/>
                  </a:schemeClr>
                </a:solidFill>
                <a:latin typeface="Bodoni MT" pitchFamily="18" charset="0"/>
                <a:cs typeface="Tahoma" pitchFamily="34" charset="0"/>
              </a:rPr>
              <a:t>受賞者</a:t>
            </a:r>
            <a:endParaRPr lang="it-IT" altLang="ja-JP" b="1" dirty="0" smtClean="0">
              <a:solidFill>
                <a:schemeClr val="tx1">
                  <a:lumMod val="95000"/>
                  <a:lumOff val="5000"/>
                </a:schemeClr>
              </a:solidFill>
              <a:latin typeface="Bodoni MT" pitchFamily="18" charset="0"/>
              <a:ea typeface="Tahoma" pitchFamily="34" charset="0"/>
              <a:cs typeface="Tahoma" pitchFamily="34" charset="0"/>
            </a:endParaRPr>
          </a:p>
          <a:p>
            <a:endParaRPr lang="it-IT" altLang="ja-JP" sz="1000" b="1" dirty="0" smtClean="0">
              <a:latin typeface="Tahoma" pitchFamily="34" charset="0"/>
              <a:ea typeface="Tahoma" pitchFamily="34" charset="0"/>
              <a:cs typeface="Tahoma" pitchFamily="34" charset="0"/>
            </a:endParaRPr>
          </a:p>
          <a:p>
            <a:endParaRPr lang="it-IT" altLang="ja-JP" sz="1000" b="1" dirty="0" smtClean="0">
              <a:latin typeface="Tahoma" pitchFamily="34" charset="0"/>
              <a:ea typeface="Tahoma" pitchFamily="34" charset="0"/>
              <a:cs typeface="Tahoma" pitchFamily="34" charset="0"/>
            </a:endParaRPr>
          </a:p>
          <a:p>
            <a:endParaRPr lang="it-IT" altLang="ja-JP" sz="1000" b="1" dirty="0" smtClean="0">
              <a:latin typeface="Tahoma" pitchFamily="34" charset="0"/>
              <a:ea typeface="Tahoma" pitchFamily="34" charset="0"/>
              <a:cs typeface="Tahoma" pitchFamily="34" charset="0"/>
            </a:endParaRPr>
          </a:p>
          <a:p>
            <a:r>
              <a:rPr lang="it-IT" altLang="ja-JP" sz="1000" b="1" dirty="0" smtClean="0">
                <a:solidFill>
                  <a:schemeClr val="tx1">
                    <a:lumMod val="95000"/>
                    <a:lumOff val="5000"/>
                  </a:schemeClr>
                </a:solidFill>
                <a:latin typeface="Tahoma" pitchFamily="34" charset="0"/>
                <a:ea typeface="Tahoma" pitchFamily="34" charset="0"/>
                <a:cs typeface="Tahoma" pitchFamily="34" charset="0"/>
              </a:rPr>
              <a:t>Marco PANARA</a:t>
            </a:r>
          </a:p>
          <a:p>
            <a:pPr algn="just"/>
            <a:r>
              <a:rPr lang="ja-JP" altLang="it-IT" sz="1000" dirty="0" smtClean="0">
                <a:solidFill>
                  <a:schemeClr val="tx1">
                    <a:lumMod val="95000"/>
                    <a:lumOff val="5000"/>
                  </a:schemeClr>
                </a:solidFill>
                <a:latin typeface="+mn-ea"/>
                <a:cs typeface="Tahoma" pitchFamily="34" charset="0"/>
              </a:rPr>
              <a:t>日刊紙「レ・プブリカ」記者として東京を拠点に極東のニュースを担当。「ビジネス、金融」編集長。「</a:t>
            </a:r>
            <a:r>
              <a:rPr lang="it-IT" altLang="ja-JP" sz="1000" dirty="0" smtClean="0">
                <a:solidFill>
                  <a:schemeClr val="tx1">
                    <a:lumMod val="95000"/>
                    <a:lumOff val="5000"/>
                  </a:schemeClr>
                </a:solidFill>
                <a:latin typeface="+mn-ea"/>
                <a:cs typeface="Tahoma" pitchFamily="34" charset="0"/>
              </a:rPr>
              <a:t>Breve Storia del Giappone</a:t>
            </a:r>
            <a:r>
              <a:rPr lang="ja-JP" altLang="it-IT" sz="1000" dirty="0" smtClean="0">
                <a:solidFill>
                  <a:schemeClr val="tx1">
                    <a:lumMod val="95000"/>
                    <a:lumOff val="5000"/>
                  </a:schemeClr>
                </a:solidFill>
                <a:latin typeface="+mn-ea"/>
                <a:cs typeface="Tahoma" pitchFamily="34" charset="0"/>
              </a:rPr>
              <a:t>（仮訳：短い日本の歴史）」出版。</a:t>
            </a:r>
            <a:endParaRPr lang="it-IT" altLang="ja-JP" sz="1000" dirty="0" smtClean="0">
              <a:solidFill>
                <a:schemeClr val="tx1">
                  <a:lumMod val="95000"/>
                  <a:lumOff val="5000"/>
                </a:schemeClr>
              </a:solidFill>
              <a:latin typeface="+mn-ea"/>
              <a:cs typeface="Tahoma" pitchFamily="34" charset="0"/>
            </a:endParaRPr>
          </a:p>
          <a:p>
            <a:pPr algn="just">
              <a:lnSpc>
                <a:spcPts val="400"/>
              </a:lnSpc>
            </a:pPr>
            <a:endParaRPr lang="it-IT" altLang="ja-JP"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altLang="ja-JP" sz="1000" b="1" dirty="0" smtClean="0">
                <a:solidFill>
                  <a:schemeClr val="tx1">
                    <a:lumMod val="95000"/>
                    <a:lumOff val="5000"/>
                  </a:schemeClr>
                </a:solidFill>
                <a:latin typeface="Tahoma" pitchFamily="34" charset="0"/>
                <a:ea typeface="Tahoma" pitchFamily="34" charset="0"/>
                <a:cs typeface="Tahoma" pitchFamily="34" charset="0"/>
              </a:rPr>
              <a:t>Guido BUSETTO</a:t>
            </a:r>
            <a:endParaRPr lang="it-IT" altLang="ja-JP"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ja-JP" altLang="it-IT" sz="1000" dirty="0" smtClean="0">
                <a:solidFill>
                  <a:schemeClr val="tx1">
                    <a:lumMod val="95000"/>
                    <a:lumOff val="5000"/>
                  </a:schemeClr>
                </a:solidFill>
                <a:latin typeface="+mn-ea"/>
                <a:cs typeface="Tahoma" pitchFamily="34" charset="0"/>
              </a:rPr>
              <a:t>「イル・ソーレ</a:t>
            </a:r>
            <a:r>
              <a:rPr lang="it-IT" altLang="ja-JP" sz="1000" dirty="0" smtClean="0">
                <a:solidFill>
                  <a:schemeClr val="tx1">
                    <a:lumMod val="95000"/>
                    <a:lumOff val="5000"/>
                  </a:schemeClr>
                </a:solidFill>
                <a:latin typeface="+mn-ea"/>
                <a:cs typeface="Tahoma" pitchFamily="34" charset="0"/>
              </a:rPr>
              <a:t>24</a:t>
            </a:r>
            <a:r>
              <a:rPr lang="ja-JP" altLang="it-IT" sz="1000" dirty="0" smtClean="0">
                <a:solidFill>
                  <a:schemeClr val="tx1">
                    <a:lumMod val="95000"/>
                    <a:lumOff val="5000"/>
                  </a:schemeClr>
                </a:solidFill>
                <a:latin typeface="+mn-ea"/>
                <a:cs typeface="Tahoma" pitchFamily="34" charset="0"/>
              </a:rPr>
              <a:t>オーレ」東京支局開設。</a:t>
            </a:r>
            <a:r>
              <a:rPr lang="it-IT" altLang="ja-JP" sz="1000" dirty="0" smtClean="0">
                <a:solidFill>
                  <a:schemeClr val="tx1">
                    <a:lumMod val="95000"/>
                    <a:lumOff val="5000"/>
                  </a:schemeClr>
                </a:solidFill>
                <a:latin typeface="+mn-ea"/>
                <a:cs typeface="Tahoma" pitchFamily="34" charset="0"/>
              </a:rPr>
              <a:t>1982</a:t>
            </a:r>
            <a:r>
              <a:rPr lang="ja-JP" altLang="it-IT" sz="1000" dirty="0" smtClean="0">
                <a:solidFill>
                  <a:schemeClr val="tx1">
                    <a:lumMod val="95000"/>
                    <a:lumOff val="5000"/>
                  </a:schemeClr>
                </a:solidFill>
                <a:latin typeface="+mn-ea"/>
                <a:cs typeface="Tahoma" pitchFamily="34" charset="0"/>
              </a:rPr>
              <a:t>年から</a:t>
            </a:r>
            <a:r>
              <a:rPr lang="it-IT" altLang="ja-JP" sz="1000" dirty="0" smtClean="0">
                <a:solidFill>
                  <a:schemeClr val="tx1">
                    <a:lumMod val="95000"/>
                    <a:lumOff val="5000"/>
                  </a:schemeClr>
                </a:solidFill>
                <a:latin typeface="+mn-ea"/>
                <a:cs typeface="Tahoma" pitchFamily="34" charset="0"/>
              </a:rPr>
              <a:t>1992</a:t>
            </a:r>
            <a:r>
              <a:rPr lang="ja-JP" altLang="it-IT" sz="1000" dirty="0" smtClean="0">
                <a:solidFill>
                  <a:schemeClr val="tx1">
                    <a:lumMod val="95000"/>
                    <a:lumOff val="5000"/>
                  </a:schemeClr>
                </a:solidFill>
                <a:latin typeface="+mn-ea"/>
                <a:cs typeface="Tahoma" pitchFamily="34" charset="0"/>
              </a:rPr>
              <a:t>年まで支局長。</a:t>
            </a:r>
            <a:endParaRPr lang="it-IT" altLang="ja-JP" sz="1000" dirty="0" smtClean="0">
              <a:solidFill>
                <a:schemeClr val="tx1">
                  <a:lumMod val="95000"/>
                  <a:lumOff val="5000"/>
                </a:schemeClr>
              </a:solidFill>
              <a:latin typeface="+mn-ea"/>
              <a:cs typeface="Tahoma" pitchFamily="34" charset="0"/>
            </a:endParaRPr>
          </a:p>
          <a:p>
            <a:pPr algn="just">
              <a:lnSpc>
                <a:spcPts val="400"/>
              </a:lnSpc>
            </a:pPr>
            <a:endParaRPr lang="it-IT"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Vittorio ZUCCONI</a:t>
            </a:r>
          </a:p>
          <a:p>
            <a:pPr algn="just"/>
            <a:r>
              <a:rPr lang="ja-JP" altLang="it-IT" sz="1000" dirty="0" smtClean="0">
                <a:solidFill>
                  <a:schemeClr val="tx1">
                    <a:lumMod val="95000"/>
                    <a:lumOff val="5000"/>
                  </a:schemeClr>
                </a:solidFill>
                <a:latin typeface="+mn-ea"/>
                <a:cs typeface="Tahoma" pitchFamily="34" charset="0"/>
              </a:rPr>
              <a:t>日刊紙「ラ・スタンパ」東京特派員。「</a:t>
            </a:r>
            <a:r>
              <a:rPr lang="it-IT" sz="1000" dirty="0" smtClean="0">
                <a:solidFill>
                  <a:schemeClr val="tx1">
                    <a:lumMod val="95000"/>
                    <a:lumOff val="5000"/>
                  </a:schemeClr>
                </a:solidFill>
                <a:latin typeface="+mn-ea"/>
                <a:cs typeface="Tahoma" pitchFamily="34" charset="0"/>
              </a:rPr>
              <a:t>Intervista col Giappone（</a:t>
            </a:r>
            <a:r>
              <a:rPr lang="ja-JP" altLang="it-IT" sz="1000" dirty="0" smtClean="0">
                <a:solidFill>
                  <a:schemeClr val="tx1">
                    <a:lumMod val="95000"/>
                    <a:lumOff val="5000"/>
                  </a:schemeClr>
                </a:solidFill>
                <a:latin typeface="+mn-ea"/>
                <a:cs typeface="Tahoma" pitchFamily="34" charset="0"/>
              </a:rPr>
              <a:t>仮訳：日本とのインタビュー）」「</a:t>
            </a:r>
            <a:r>
              <a:rPr lang="it-IT" sz="1000" dirty="0" smtClean="0">
                <a:solidFill>
                  <a:schemeClr val="tx1">
                    <a:lumMod val="95000"/>
                    <a:lumOff val="5000"/>
                  </a:schemeClr>
                </a:solidFill>
                <a:latin typeface="+mn-ea"/>
                <a:cs typeface="Tahoma" pitchFamily="34" charset="0"/>
              </a:rPr>
              <a:t>Il Giappone tra noi（</a:t>
            </a:r>
            <a:r>
              <a:rPr lang="ja-JP" altLang="it-IT" sz="1000" dirty="0" smtClean="0">
                <a:solidFill>
                  <a:schemeClr val="tx1">
                    <a:lumMod val="95000"/>
                    <a:lumOff val="5000"/>
                  </a:schemeClr>
                </a:solidFill>
                <a:latin typeface="+mn-ea"/>
                <a:cs typeface="Tahoma" pitchFamily="34" charset="0"/>
              </a:rPr>
              <a:t>仮訳：私たちの間の日本）」等著作。</a:t>
            </a:r>
            <a:endParaRPr lang="it-IT" altLang="ja-JP" sz="1000" dirty="0" smtClean="0">
              <a:solidFill>
                <a:schemeClr val="tx1">
                  <a:lumMod val="95000"/>
                  <a:lumOff val="5000"/>
                </a:schemeClr>
              </a:solidFill>
              <a:latin typeface="+mn-ea"/>
              <a:cs typeface="Tahoma" pitchFamily="34" charset="0"/>
            </a:endParaRPr>
          </a:p>
          <a:p>
            <a:pPr algn="just">
              <a:lnSpc>
                <a:spcPts val="400"/>
              </a:lnSpc>
            </a:pPr>
            <a:endParaRPr lang="it-IT" altLang="ja-JP"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altLang="ja-JP" sz="1000" b="1" dirty="0" smtClean="0">
                <a:solidFill>
                  <a:schemeClr val="tx1">
                    <a:lumMod val="95000"/>
                    <a:lumOff val="5000"/>
                  </a:schemeClr>
                </a:solidFill>
                <a:latin typeface="Tahoma" pitchFamily="34" charset="0"/>
                <a:ea typeface="Tahoma" pitchFamily="34" charset="0"/>
                <a:cs typeface="Tahoma" pitchFamily="34" charset="0"/>
              </a:rPr>
              <a:t>Pino </a:t>
            </a:r>
            <a:r>
              <a:rPr lang="it-IT" altLang="ja-JP" sz="1000" b="1" dirty="0" err="1" smtClean="0">
                <a:solidFill>
                  <a:schemeClr val="tx1">
                    <a:lumMod val="95000"/>
                    <a:lumOff val="5000"/>
                  </a:schemeClr>
                </a:solidFill>
                <a:latin typeface="Tahoma" pitchFamily="34" charset="0"/>
                <a:ea typeface="Tahoma" pitchFamily="34" charset="0"/>
                <a:cs typeface="Tahoma" pitchFamily="34" charset="0"/>
              </a:rPr>
              <a:t>DI</a:t>
            </a:r>
            <a:r>
              <a:rPr lang="it-IT" altLang="ja-JP" sz="1000" b="1" dirty="0" smtClean="0">
                <a:solidFill>
                  <a:schemeClr val="tx1">
                    <a:lumMod val="95000"/>
                    <a:lumOff val="5000"/>
                  </a:schemeClr>
                </a:solidFill>
                <a:latin typeface="Tahoma" pitchFamily="34" charset="0"/>
                <a:ea typeface="Tahoma" pitchFamily="34" charset="0"/>
                <a:cs typeface="Tahoma" pitchFamily="34" charset="0"/>
              </a:rPr>
              <a:t> SALVO</a:t>
            </a:r>
          </a:p>
          <a:p>
            <a:pPr algn="just"/>
            <a:r>
              <a:rPr lang="ja-JP" altLang="it-IT" sz="1000" dirty="0" smtClean="0">
                <a:solidFill>
                  <a:schemeClr val="tx1">
                    <a:lumMod val="95000"/>
                    <a:lumOff val="5000"/>
                  </a:schemeClr>
                </a:solidFill>
                <a:latin typeface="+mn-ea"/>
                <a:cs typeface="Tahoma" pitchFamily="34" charset="0"/>
              </a:rPr>
              <a:t>ラジオテレビ局</a:t>
            </a:r>
            <a:r>
              <a:rPr lang="it-IT" altLang="ja-JP" sz="1000" dirty="0" smtClean="0">
                <a:solidFill>
                  <a:schemeClr val="tx1">
                    <a:lumMod val="95000"/>
                    <a:lumOff val="5000"/>
                  </a:schemeClr>
                </a:solidFill>
                <a:latin typeface="+mn-ea"/>
                <a:cs typeface="Tahoma" pitchFamily="34" charset="0"/>
              </a:rPr>
              <a:t>RAI</a:t>
            </a:r>
            <a:r>
              <a:rPr lang="ja-JP" altLang="it-IT" sz="1000" dirty="0" smtClean="0">
                <a:solidFill>
                  <a:schemeClr val="tx1">
                    <a:lumMod val="95000"/>
                    <a:lumOff val="5000"/>
                  </a:schemeClr>
                </a:solidFill>
                <a:latin typeface="+mn-ea"/>
                <a:cs typeface="Tahoma" pitchFamily="34" charset="0"/>
              </a:rPr>
              <a:t>特派員。</a:t>
            </a:r>
            <a:r>
              <a:rPr lang="it-IT" altLang="ja-JP" sz="1000" dirty="0" smtClean="0">
                <a:solidFill>
                  <a:schemeClr val="tx1">
                    <a:lumMod val="95000"/>
                    <a:lumOff val="5000"/>
                  </a:schemeClr>
                </a:solidFill>
                <a:latin typeface="+mn-ea"/>
                <a:cs typeface="Tahoma" pitchFamily="34" charset="0"/>
              </a:rPr>
              <a:t>TG2</a:t>
            </a:r>
            <a:r>
              <a:rPr lang="ja-JP" altLang="it-IT" sz="1000" dirty="0" smtClean="0">
                <a:solidFill>
                  <a:schemeClr val="tx1">
                    <a:lumMod val="95000"/>
                    <a:lumOff val="5000"/>
                  </a:schemeClr>
                </a:solidFill>
                <a:latin typeface="+mn-ea"/>
                <a:cs typeface="Tahoma" pitchFamily="34" charset="0"/>
              </a:rPr>
              <a:t>（</a:t>
            </a:r>
            <a:r>
              <a:rPr lang="it-IT" altLang="ja-JP" sz="1000" dirty="0" smtClean="0">
                <a:solidFill>
                  <a:schemeClr val="tx1">
                    <a:lumMod val="95000"/>
                    <a:lumOff val="5000"/>
                  </a:schemeClr>
                </a:solidFill>
                <a:latin typeface="+mn-ea"/>
                <a:cs typeface="Tahoma" pitchFamily="34" charset="0"/>
              </a:rPr>
              <a:t>RAI2</a:t>
            </a:r>
            <a:r>
              <a:rPr lang="ja-JP" altLang="it-IT" sz="1000" dirty="0" smtClean="0">
                <a:solidFill>
                  <a:schemeClr val="tx1">
                    <a:lumMod val="95000"/>
                    <a:lumOff val="5000"/>
                  </a:schemeClr>
                </a:solidFill>
                <a:latin typeface="+mn-ea"/>
                <a:cs typeface="Tahoma" pitchFamily="34" charset="0"/>
              </a:rPr>
              <a:t>チャンネル）記者として長期日本滞在。</a:t>
            </a:r>
            <a:endParaRPr lang="it-IT" altLang="ja-JP" sz="1000" dirty="0" smtClean="0">
              <a:solidFill>
                <a:schemeClr val="tx1">
                  <a:lumMod val="95000"/>
                  <a:lumOff val="5000"/>
                </a:schemeClr>
              </a:solidFill>
              <a:latin typeface="+mn-ea"/>
              <a:cs typeface="Tahoma" pitchFamily="34" charset="0"/>
            </a:endParaRPr>
          </a:p>
          <a:p>
            <a:pPr algn="just">
              <a:lnSpc>
                <a:spcPts val="400"/>
              </a:lnSpc>
            </a:pPr>
            <a:endParaRPr lang="it-IT" altLang="ja-JP"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altLang="ja-JP" sz="1000" b="1" dirty="0" smtClean="0">
                <a:solidFill>
                  <a:schemeClr val="tx1">
                    <a:lumMod val="95000"/>
                    <a:lumOff val="5000"/>
                  </a:schemeClr>
                </a:solidFill>
                <a:latin typeface="Tahoma" pitchFamily="34" charset="0"/>
                <a:ea typeface="Tahoma" pitchFamily="34" charset="0"/>
                <a:cs typeface="Tahoma" pitchFamily="34" charset="0"/>
              </a:rPr>
              <a:t>Nello PUORTO</a:t>
            </a:r>
          </a:p>
          <a:p>
            <a:pPr algn="just"/>
            <a:r>
              <a:rPr lang="it-IT" altLang="ja-JP" sz="1000" dirty="0" smtClean="0">
                <a:solidFill>
                  <a:schemeClr val="tx1">
                    <a:lumMod val="95000"/>
                    <a:lumOff val="5000"/>
                  </a:schemeClr>
                </a:solidFill>
                <a:latin typeface="+mn-ea"/>
                <a:cs typeface="Tahoma" pitchFamily="34" charset="0"/>
              </a:rPr>
              <a:t>RAI</a:t>
            </a:r>
            <a:r>
              <a:rPr lang="ja-JP" altLang="it-IT" sz="1000" dirty="0" smtClean="0">
                <a:solidFill>
                  <a:schemeClr val="tx1">
                    <a:lumMod val="95000"/>
                    <a:lumOff val="5000"/>
                  </a:schemeClr>
                </a:solidFill>
                <a:latin typeface="+mn-ea"/>
                <a:cs typeface="Tahoma" pitchFamily="34" charset="0"/>
              </a:rPr>
              <a:t>記者、ラジオ・ジャーナル</a:t>
            </a:r>
            <a:r>
              <a:rPr lang="it-IT" altLang="ja-JP" sz="1000" dirty="0" smtClean="0">
                <a:solidFill>
                  <a:schemeClr val="tx1">
                    <a:lumMod val="95000"/>
                    <a:lumOff val="5000"/>
                  </a:schemeClr>
                </a:solidFill>
                <a:latin typeface="+mn-ea"/>
                <a:cs typeface="Tahoma" pitchFamily="34" charset="0"/>
              </a:rPr>
              <a:t>2</a:t>
            </a:r>
            <a:r>
              <a:rPr lang="ja-JP" altLang="it-IT" sz="1000" dirty="0" smtClean="0">
                <a:solidFill>
                  <a:schemeClr val="tx1">
                    <a:lumMod val="95000"/>
                    <a:lumOff val="5000"/>
                  </a:schemeClr>
                </a:solidFill>
                <a:latin typeface="+mn-ea"/>
                <a:cs typeface="Tahoma" pitchFamily="34" charset="0"/>
              </a:rPr>
              <a:t>局、</a:t>
            </a:r>
            <a:r>
              <a:rPr lang="it-IT" altLang="ja-JP" sz="1000" dirty="0" smtClean="0">
                <a:solidFill>
                  <a:schemeClr val="tx1">
                    <a:lumMod val="95000"/>
                    <a:lumOff val="5000"/>
                  </a:schemeClr>
                </a:solidFill>
                <a:latin typeface="+mn-ea"/>
                <a:cs typeface="Tahoma" pitchFamily="34" charset="0"/>
              </a:rPr>
              <a:t>TG1</a:t>
            </a:r>
            <a:r>
              <a:rPr lang="ja-JP" altLang="it-IT" sz="1000" dirty="0" smtClean="0">
                <a:solidFill>
                  <a:schemeClr val="tx1">
                    <a:lumMod val="95000"/>
                    <a:lumOff val="5000"/>
                  </a:schemeClr>
                </a:solidFill>
                <a:latin typeface="+mn-ea"/>
                <a:cs typeface="Tahoma" pitchFamily="34" charset="0"/>
              </a:rPr>
              <a:t>日本特派員。</a:t>
            </a:r>
            <a:endParaRPr lang="it-IT" sz="1000" dirty="0" smtClean="0">
              <a:solidFill>
                <a:schemeClr val="tx1">
                  <a:lumMod val="95000"/>
                  <a:lumOff val="5000"/>
                </a:schemeClr>
              </a:solidFill>
              <a:latin typeface="+mn-ea"/>
              <a:cs typeface="Tahoma" pitchFamily="34" charset="0"/>
            </a:endParaRPr>
          </a:p>
          <a:p>
            <a:pPr algn="just">
              <a:lnSpc>
                <a:spcPts val="400"/>
              </a:lnSpc>
            </a:pPr>
            <a:endParaRPr lang="it-IT" altLang="ja-JP"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altLang="ja-JP" sz="1000" b="1" dirty="0" smtClean="0">
                <a:solidFill>
                  <a:schemeClr val="tx1">
                    <a:lumMod val="95000"/>
                    <a:lumOff val="5000"/>
                  </a:schemeClr>
                </a:solidFill>
                <a:latin typeface="Tahoma" pitchFamily="34" charset="0"/>
                <a:ea typeface="Tahoma" pitchFamily="34" charset="0"/>
                <a:cs typeface="Tahoma" pitchFamily="34" charset="0"/>
              </a:rPr>
              <a:t>Ernesto TOALDO</a:t>
            </a:r>
          </a:p>
          <a:p>
            <a:pPr algn="just"/>
            <a:r>
              <a:rPr lang="it-IT" sz="1000" dirty="0" smtClean="0">
                <a:solidFill>
                  <a:schemeClr val="tx1">
                    <a:lumMod val="95000"/>
                    <a:lumOff val="5000"/>
                  </a:schemeClr>
                </a:solidFill>
                <a:latin typeface="+mn-ea"/>
                <a:cs typeface="Tahoma" pitchFamily="34" charset="0"/>
              </a:rPr>
              <a:t>1990</a:t>
            </a:r>
            <a:r>
              <a:rPr lang="ja-JP" altLang="it-IT" sz="1000" dirty="0" smtClean="0">
                <a:solidFill>
                  <a:schemeClr val="tx1">
                    <a:lumMod val="95000"/>
                    <a:lumOff val="5000"/>
                  </a:schemeClr>
                </a:solidFill>
                <a:latin typeface="+mn-ea"/>
                <a:cs typeface="Tahoma" pitchFamily="34" charset="0"/>
              </a:rPr>
              <a:t>年から</a:t>
            </a:r>
            <a:r>
              <a:rPr lang="it-IT" altLang="ja-JP" sz="1000" dirty="0" smtClean="0">
                <a:solidFill>
                  <a:schemeClr val="tx1">
                    <a:lumMod val="95000"/>
                    <a:lumOff val="5000"/>
                  </a:schemeClr>
                </a:solidFill>
                <a:latin typeface="+mn-ea"/>
                <a:cs typeface="Tahoma" pitchFamily="34" charset="0"/>
              </a:rPr>
              <a:t>1998</a:t>
            </a:r>
            <a:r>
              <a:rPr lang="ja-JP" altLang="it-IT" sz="1000" dirty="0" smtClean="0">
                <a:solidFill>
                  <a:schemeClr val="tx1">
                    <a:lumMod val="95000"/>
                    <a:lumOff val="5000"/>
                  </a:schemeClr>
                </a:solidFill>
                <a:latin typeface="+mn-ea"/>
                <a:cs typeface="Tahoma" pitchFamily="34" charset="0"/>
              </a:rPr>
              <a:t>年、東京</a:t>
            </a:r>
            <a:r>
              <a:rPr lang="it-IT" sz="1000" dirty="0" smtClean="0">
                <a:solidFill>
                  <a:schemeClr val="tx1">
                    <a:lumMod val="95000"/>
                    <a:lumOff val="5000"/>
                  </a:schemeClr>
                </a:solidFill>
                <a:latin typeface="+mn-ea"/>
                <a:cs typeface="Tahoma" pitchFamily="34" charset="0"/>
              </a:rPr>
              <a:t>ANSA</a:t>
            </a:r>
            <a:r>
              <a:rPr lang="ja-JP" altLang="it-IT" sz="1000" dirty="0" smtClean="0">
                <a:solidFill>
                  <a:schemeClr val="tx1">
                    <a:lumMod val="95000"/>
                    <a:lumOff val="5000"/>
                  </a:schemeClr>
                </a:solidFill>
                <a:latin typeface="+mn-ea"/>
                <a:cs typeface="Tahoma" pitchFamily="34" charset="0"/>
              </a:rPr>
              <a:t>支局長。「</a:t>
            </a:r>
            <a:r>
              <a:rPr lang="it-IT" sz="1000" dirty="0" smtClean="0">
                <a:solidFill>
                  <a:schemeClr val="tx1">
                    <a:lumMod val="95000"/>
                    <a:lumOff val="5000"/>
                  </a:schemeClr>
                </a:solidFill>
                <a:latin typeface="+mn-ea"/>
                <a:cs typeface="Tahoma" pitchFamily="34" charset="0"/>
              </a:rPr>
              <a:t>Il ritorno di Confucio（</a:t>
            </a:r>
            <a:r>
              <a:rPr lang="ja-JP" altLang="it-IT" sz="1000" dirty="0" smtClean="0">
                <a:solidFill>
                  <a:schemeClr val="tx1">
                    <a:lumMod val="95000"/>
                    <a:lumOff val="5000"/>
                  </a:schemeClr>
                </a:solidFill>
                <a:latin typeface="+mn-ea"/>
                <a:cs typeface="Tahoma" pitchFamily="34" charset="0"/>
              </a:rPr>
              <a:t>仮訳：孔子への回帰）」著者。</a:t>
            </a:r>
            <a:endParaRPr lang="it-IT" sz="1000" dirty="0" smtClean="0">
              <a:solidFill>
                <a:schemeClr val="tx1">
                  <a:lumMod val="95000"/>
                  <a:lumOff val="5000"/>
                </a:schemeClr>
              </a:solidFill>
              <a:latin typeface="+mn-ea"/>
              <a:cs typeface="Tahoma" pitchFamily="34" charset="0"/>
            </a:endParaRPr>
          </a:p>
          <a:p>
            <a:pPr algn="just">
              <a:lnSpc>
                <a:spcPts val="400"/>
              </a:lnSpc>
            </a:pPr>
            <a:endParaRPr lang="it-IT" altLang="ja-JP"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altLang="ja-JP" sz="1000" b="1" dirty="0" smtClean="0">
                <a:solidFill>
                  <a:schemeClr val="tx1">
                    <a:lumMod val="95000"/>
                    <a:lumOff val="5000"/>
                  </a:schemeClr>
                </a:solidFill>
                <a:latin typeface="Tahoma" pitchFamily="34" charset="0"/>
                <a:ea typeface="Tahoma" pitchFamily="34" charset="0"/>
                <a:cs typeface="Tahoma" pitchFamily="34" charset="0"/>
              </a:rPr>
              <a:t>Vittorio VOLPI</a:t>
            </a:r>
          </a:p>
          <a:p>
            <a:pPr algn="just"/>
            <a:r>
              <a:rPr lang="ja-JP" altLang="it-IT" sz="1000" dirty="0" smtClean="0">
                <a:solidFill>
                  <a:schemeClr val="tx1">
                    <a:lumMod val="95000"/>
                    <a:lumOff val="5000"/>
                  </a:schemeClr>
                </a:solidFill>
                <a:latin typeface="+mn-ea"/>
                <a:cs typeface="Tahoma" pitchFamily="34" charset="0"/>
              </a:rPr>
              <a:t>複数の在日国際銀行代表。東京上智大学教授。「</a:t>
            </a:r>
            <a:r>
              <a:rPr lang="it-IT" sz="1000" dirty="0" smtClean="0">
                <a:solidFill>
                  <a:schemeClr val="tx1">
                    <a:lumMod val="95000"/>
                    <a:lumOff val="5000"/>
                  </a:schemeClr>
                </a:solidFill>
                <a:latin typeface="+mn-ea"/>
                <a:cs typeface="Tahoma" pitchFamily="34" charset="0"/>
              </a:rPr>
              <a:t>Il Visitatore（</a:t>
            </a:r>
            <a:r>
              <a:rPr lang="ja-JP" altLang="it-IT" sz="1000" dirty="0" smtClean="0">
                <a:solidFill>
                  <a:schemeClr val="tx1">
                    <a:lumMod val="95000"/>
                    <a:lumOff val="5000"/>
                  </a:schemeClr>
                </a:solidFill>
                <a:latin typeface="+mn-ea"/>
                <a:cs typeface="Tahoma" pitchFamily="34" charset="0"/>
              </a:rPr>
              <a:t>仮訳：訪問者）」含め多くの著作。</a:t>
            </a:r>
            <a:endParaRPr lang="it-IT" altLang="ja-JP" sz="1000" dirty="0" smtClean="0">
              <a:solidFill>
                <a:schemeClr val="tx1">
                  <a:lumMod val="95000"/>
                  <a:lumOff val="5000"/>
                </a:schemeClr>
              </a:solidFill>
              <a:latin typeface="+mn-ea"/>
              <a:cs typeface="Tahoma" pitchFamily="34" charset="0"/>
            </a:endParaRPr>
          </a:p>
        </p:txBody>
      </p:sp>
      <p:pic>
        <p:nvPicPr>
          <p:cNvPr id="9" name="Immagine 8" descr="Nuovo Logo FIG_trasparente_Black Laterale (1).png"/>
          <p:cNvPicPr>
            <a:picLocks noChangeAspect="1"/>
          </p:cNvPicPr>
          <p:nvPr/>
        </p:nvPicPr>
        <p:blipFill>
          <a:blip r:embed="rId2" cstate="print"/>
          <a:stretch>
            <a:fillRect/>
          </a:stretch>
        </p:blipFill>
        <p:spPr>
          <a:xfrm>
            <a:off x="285720" y="214290"/>
            <a:ext cx="1558029" cy="86101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357158" y="1285860"/>
            <a:ext cx="4071966" cy="6093976"/>
          </a:xfrm>
          <a:prstGeom prst="rect">
            <a:avLst/>
          </a:prstGeom>
          <a:noFill/>
        </p:spPr>
        <p:txBody>
          <a:bodyPr wrap="square" rtlCol="0">
            <a:spAutoFit/>
          </a:bodyPr>
          <a:lstStyle/>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Mauro MAZZA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Giornalista RAI, Direttore del TG2 ha dato spazio a rubriche di approfondimento sull’Asia e in particolare sul Giappone.</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r>
              <a:rPr lang="it-IT" sz="1000" b="1" dirty="0" smtClean="0">
                <a:solidFill>
                  <a:schemeClr val="tx1">
                    <a:lumMod val="95000"/>
                    <a:lumOff val="5000"/>
                  </a:schemeClr>
                </a:solidFill>
                <a:latin typeface="Tahoma" pitchFamily="34" charset="0"/>
                <a:ea typeface="Tahoma" pitchFamily="34" charset="0"/>
                <a:cs typeface="Tahoma" pitchFamily="34" charset="0"/>
              </a:rPr>
              <a:t>Roberto MAGGI  	</a:t>
            </a:r>
          </a:p>
          <a:p>
            <a:r>
              <a:rPr lang="it-IT" sz="1000" dirty="0" smtClean="0">
                <a:solidFill>
                  <a:schemeClr val="tx1">
                    <a:lumMod val="95000"/>
                    <a:lumOff val="5000"/>
                  </a:schemeClr>
                </a:solidFill>
                <a:latin typeface="Tahoma" pitchFamily="34" charset="0"/>
                <a:ea typeface="Tahoma" pitchFamily="34" charset="0"/>
                <a:cs typeface="Tahoma" pitchFamily="34" charset="0"/>
              </a:rPr>
              <a:t>Responsabile dell’Ufficio ANSA di Tokyo dal 1987 al 1991 e, dal 2001 al 2006 da Roma, responsabile delle notizie dal Giappone.</a:t>
            </a:r>
          </a:p>
          <a:p>
            <a:pPr>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Pio d’EMILIA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Storico collaboratore del quotidiano “Il Manifesto” a Tokyo. Corrispondente per l’Asia Orientale di Sky TG24. Autore di numerosi articoli, reportage, documentari e libri sul Giappone tra i quali “Tsunami nucleare”.</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Stefano CARRER </a:t>
            </a:r>
            <a:r>
              <a:rPr lang="it-IT" sz="1000" dirty="0" smtClean="0">
                <a:solidFill>
                  <a:schemeClr val="tx1">
                    <a:lumMod val="95000"/>
                    <a:lumOff val="5000"/>
                  </a:schemeClr>
                </a:solidFill>
                <a:latin typeface="Tahoma" pitchFamily="34" charset="0"/>
                <a:ea typeface="Tahoma" pitchFamily="34" charset="0"/>
                <a:cs typeface="Tahoma" pitchFamily="34" charset="0"/>
              </a:rPr>
              <a:t>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Dal 1993 alla redazione esteri del quotidiano “Il Sole 24 Ore” è stato Corrispondente  da Tokyo dal 2013 al 2018.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Tra i primi, con Pio </a:t>
            </a:r>
            <a:r>
              <a:rPr lang="it-IT" sz="1000" dirty="0" err="1" smtClean="0">
                <a:solidFill>
                  <a:schemeClr val="tx1">
                    <a:lumMod val="95000"/>
                    <a:lumOff val="5000"/>
                  </a:schemeClr>
                </a:solidFill>
                <a:latin typeface="Tahoma" pitchFamily="34" charset="0"/>
                <a:ea typeface="Tahoma" pitchFamily="34" charset="0"/>
                <a:cs typeface="Tahoma" pitchFamily="34" charset="0"/>
              </a:rPr>
              <a:t>D’Emilia</a:t>
            </a:r>
            <a:r>
              <a:rPr lang="it-IT" sz="1000" dirty="0" smtClean="0">
                <a:solidFill>
                  <a:schemeClr val="tx1">
                    <a:lumMod val="95000"/>
                    <a:lumOff val="5000"/>
                  </a:schemeClr>
                </a:solidFill>
                <a:latin typeface="Tahoma" pitchFamily="34" charset="0"/>
                <a:ea typeface="Tahoma" pitchFamily="34" charset="0"/>
                <a:cs typeface="Tahoma" pitchFamily="34" charset="0"/>
              </a:rPr>
              <a:t>, a raccontare da </a:t>
            </a:r>
            <a:r>
              <a:rPr lang="it-IT" sz="1000" dirty="0" err="1" smtClean="0">
                <a:solidFill>
                  <a:schemeClr val="tx1">
                    <a:lumMod val="95000"/>
                    <a:lumOff val="5000"/>
                  </a:schemeClr>
                </a:solidFill>
                <a:latin typeface="Tahoma" pitchFamily="34" charset="0"/>
                <a:ea typeface="Tahoma" pitchFamily="34" charset="0"/>
                <a:cs typeface="Tahoma" pitchFamily="34" charset="0"/>
              </a:rPr>
              <a:t>Fukushima</a:t>
            </a:r>
            <a:r>
              <a:rPr lang="it-IT" sz="1000" dirty="0" smtClean="0">
                <a:solidFill>
                  <a:schemeClr val="tx1">
                    <a:lumMod val="95000"/>
                    <a:lumOff val="5000"/>
                  </a:schemeClr>
                </a:solidFill>
                <a:latin typeface="Tahoma" pitchFamily="34" charset="0"/>
                <a:ea typeface="Tahoma" pitchFamily="34" charset="0"/>
                <a:cs typeface="Tahoma" pitchFamily="34" charset="0"/>
              </a:rPr>
              <a:t> gli eventi drammatici che hanno colpito il Giappone l’11 marzo 2011</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Giulia POMPILI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Giornalista del quotidiano “Il Foglio”. Scrive di Asia, principalmente di Giappone. Firma la rubrica settimanale “</a:t>
            </a:r>
            <a:r>
              <a:rPr lang="it-IT" sz="1000" dirty="0" err="1" smtClean="0">
                <a:solidFill>
                  <a:schemeClr val="tx1">
                    <a:lumMod val="95000"/>
                    <a:lumOff val="5000"/>
                  </a:schemeClr>
                </a:solidFill>
                <a:latin typeface="Tahoma" pitchFamily="34" charset="0"/>
                <a:ea typeface="Tahoma" pitchFamily="34" charset="0"/>
                <a:cs typeface="Tahoma" pitchFamily="34" charset="0"/>
              </a:rPr>
              <a:t>Katane</a:t>
            </a:r>
            <a:r>
              <a:rPr lang="it-IT" sz="1000" dirty="0" smtClean="0">
                <a:solidFill>
                  <a:schemeClr val="tx1">
                    <a:lumMod val="95000"/>
                    <a:lumOff val="5000"/>
                  </a:schemeClr>
                </a:solidFill>
                <a:latin typeface="Tahoma" pitchFamily="34" charset="0"/>
                <a:ea typeface="Tahoma" pitchFamily="34" charset="0"/>
                <a:cs typeface="Tahoma" pitchFamily="34" charset="0"/>
              </a:rPr>
              <a:t>”.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Autrice di “Sotto lo stesso cielo – Giappone, Taiwan e Corea. I grandi rivali di Pechino che stanno facendo grande l‘Asia”</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err="1" smtClean="0">
                <a:solidFill>
                  <a:schemeClr val="tx1">
                    <a:lumMod val="95000"/>
                    <a:lumOff val="5000"/>
                  </a:schemeClr>
                </a:solidFill>
                <a:latin typeface="Tahoma" pitchFamily="34" charset="0"/>
                <a:ea typeface="Tahoma" pitchFamily="34" charset="0"/>
                <a:cs typeface="Tahoma" pitchFamily="34" charset="0"/>
              </a:rPr>
              <a:t>Akira</a:t>
            </a:r>
            <a:r>
              <a:rPr lang="it-IT" sz="1000" b="1" dirty="0" smtClean="0">
                <a:solidFill>
                  <a:schemeClr val="tx1">
                    <a:lumMod val="95000"/>
                    <a:lumOff val="5000"/>
                  </a:schemeClr>
                </a:solidFill>
                <a:latin typeface="Tahoma" pitchFamily="34" charset="0"/>
                <a:ea typeface="Tahoma" pitchFamily="34" charset="0"/>
                <a:cs typeface="Tahoma" pitchFamily="34" charset="0"/>
              </a:rPr>
              <a:t> KOBAYASHI </a:t>
            </a:r>
            <a:r>
              <a:rPr lang="it-IT" sz="1000" dirty="0" smtClean="0">
                <a:solidFill>
                  <a:schemeClr val="tx1">
                    <a:lumMod val="95000"/>
                    <a:lumOff val="5000"/>
                  </a:schemeClr>
                </a:solidFill>
                <a:latin typeface="Tahoma" pitchFamily="34" charset="0"/>
                <a:ea typeface="Tahoma" pitchFamily="34" charset="0"/>
                <a:cs typeface="Tahoma" pitchFamily="34" charset="0"/>
              </a:rPr>
              <a:t>	</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Corrispondente in Italia del quotidiano economico “</a:t>
            </a:r>
            <a:r>
              <a:rPr lang="it-IT" sz="1000" dirty="0" err="1" smtClean="0">
                <a:solidFill>
                  <a:schemeClr val="tx1">
                    <a:lumMod val="95000"/>
                    <a:lumOff val="5000"/>
                  </a:schemeClr>
                </a:solidFill>
                <a:latin typeface="Tahoma" pitchFamily="34" charset="0"/>
                <a:ea typeface="Tahoma" pitchFamily="34" charset="0"/>
                <a:cs typeface="Tahoma" pitchFamily="34" charset="0"/>
              </a:rPr>
              <a:t>Nihon</a:t>
            </a:r>
            <a:r>
              <a:rPr lang="it-IT" sz="1000" dirty="0" smtClean="0">
                <a:solidFill>
                  <a:schemeClr val="tx1">
                    <a:lumMod val="95000"/>
                    <a:lumOff val="5000"/>
                  </a:schemeClr>
                </a:solidFill>
                <a:latin typeface="Tahoma" pitchFamily="34" charset="0"/>
                <a:ea typeface="Tahoma" pitchFamily="34" charset="0"/>
                <a:cs typeface="Tahoma" pitchFamily="34" charset="0"/>
              </a:rPr>
              <a:t> </a:t>
            </a:r>
            <a:r>
              <a:rPr lang="it-IT" sz="1000" dirty="0" err="1" smtClean="0">
                <a:solidFill>
                  <a:schemeClr val="tx1">
                    <a:lumMod val="95000"/>
                    <a:lumOff val="5000"/>
                  </a:schemeClr>
                </a:solidFill>
                <a:latin typeface="Tahoma" pitchFamily="34" charset="0"/>
                <a:ea typeface="Tahoma" pitchFamily="34" charset="0"/>
                <a:cs typeface="Tahoma" pitchFamily="34" charset="0"/>
              </a:rPr>
              <a:t>Keizai</a:t>
            </a:r>
            <a:r>
              <a:rPr lang="it-IT" sz="1000" dirty="0" smtClean="0">
                <a:solidFill>
                  <a:schemeClr val="tx1">
                    <a:lumMod val="95000"/>
                    <a:lumOff val="5000"/>
                  </a:schemeClr>
                </a:solidFill>
                <a:latin typeface="Tahoma" pitchFamily="34" charset="0"/>
                <a:ea typeface="Tahoma" pitchFamily="34" charset="0"/>
                <a:cs typeface="Tahoma" pitchFamily="34" charset="0"/>
              </a:rPr>
              <a:t> </a:t>
            </a:r>
            <a:r>
              <a:rPr lang="it-IT" sz="1000" dirty="0" err="1" smtClean="0">
                <a:solidFill>
                  <a:schemeClr val="tx1">
                    <a:lumMod val="95000"/>
                    <a:lumOff val="5000"/>
                  </a:schemeClr>
                </a:solidFill>
                <a:latin typeface="Tahoma" pitchFamily="34" charset="0"/>
                <a:ea typeface="Tahoma" pitchFamily="34" charset="0"/>
                <a:cs typeface="Tahoma" pitchFamily="34" charset="0"/>
              </a:rPr>
              <a:t>Shinbun</a:t>
            </a:r>
            <a:r>
              <a:rPr lang="it-IT" sz="1000" dirty="0" smtClean="0">
                <a:solidFill>
                  <a:schemeClr val="tx1">
                    <a:lumMod val="95000"/>
                    <a:lumOff val="5000"/>
                  </a:schemeClr>
                </a:solidFill>
                <a:latin typeface="Tahoma" pitchFamily="34" charset="0"/>
                <a:ea typeface="Tahoma" pitchFamily="34" charset="0"/>
                <a:cs typeface="Tahoma" pitchFamily="34" charset="0"/>
              </a:rPr>
              <a:t>” - NIKKEI dalle cui colonne ha fatto conoscere in Giappone l’Italia e i suoi protagonisti.</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Mario SECHI</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Direttore dell’Agenzia di stampa AGI, già direttore del quotidiano “Il Tempo”. Opinionista del quotidiano “Il Foglio” e collaboratore di Radio 24.</a:t>
            </a:r>
          </a:p>
          <a:p>
            <a:endParaRPr lang="it-IT" sz="800" dirty="0" smtClean="0">
              <a:solidFill>
                <a:schemeClr val="tx1">
                  <a:lumMod val="95000"/>
                  <a:lumOff val="5000"/>
                </a:schemeClr>
              </a:solidFill>
              <a:latin typeface="Tahoma" pitchFamily="34" charset="0"/>
              <a:ea typeface="Tahoma" pitchFamily="34" charset="0"/>
              <a:cs typeface="Tahoma" pitchFamily="34" charset="0"/>
            </a:endParaRPr>
          </a:p>
          <a:p>
            <a:endParaRPr lang="it-IT" sz="800" dirty="0" smtClean="0">
              <a:solidFill>
                <a:schemeClr val="tx1">
                  <a:lumMod val="95000"/>
                  <a:lumOff val="5000"/>
                </a:schemeClr>
              </a:solidFill>
              <a:latin typeface="Tahoma" pitchFamily="34" charset="0"/>
              <a:ea typeface="Tahoma" pitchFamily="34" charset="0"/>
              <a:cs typeface="Tahoma" pitchFamily="34" charset="0"/>
            </a:endParaRPr>
          </a:p>
          <a:p>
            <a:endParaRPr lang="it-IT" sz="800" dirty="0" smtClean="0">
              <a:latin typeface="Tahoma" pitchFamily="34" charset="0"/>
              <a:ea typeface="Tahoma" pitchFamily="34" charset="0"/>
              <a:cs typeface="Tahoma" pitchFamily="34" charset="0"/>
            </a:endParaRPr>
          </a:p>
          <a:p>
            <a:r>
              <a:rPr lang="it-IT" sz="800" dirty="0" smtClean="0">
                <a:solidFill>
                  <a:schemeClr val="tx1">
                    <a:lumMod val="50000"/>
                    <a:lumOff val="50000"/>
                  </a:schemeClr>
                </a:solidFill>
                <a:latin typeface="Tahoma" pitchFamily="34" charset="0"/>
                <a:ea typeface="Tahoma" pitchFamily="34" charset="0"/>
                <a:cs typeface="Tahoma" pitchFamily="34" charset="0"/>
              </a:rPr>
              <a:t>PREMIO </a:t>
            </a:r>
          </a:p>
          <a:p>
            <a:pPr lvl="0"/>
            <a:r>
              <a:rPr lang="it-IT" sz="800" dirty="0" smtClean="0">
                <a:solidFill>
                  <a:schemeClr val="tx1">
                    <a:lumMod val="50000"/>
                    <a:lumOff val="50000"/>
                  </a:schemeClr>
                </a:solidFill>
                <a:latin typeface="Tahoma" pitchFamily="34" charset="0"/>
                <a:ea typeface="Tahoma" pitchFamily="34" charset="0"/>
                <a:cs typeface="Tahoma" pitchFamily="34" charset="0"/>
              </a:rPr>
              <a:t>Umberto </a:t>
            </a:r>
            <a:r>
              <a:rPr lang="it-IT" sz="800" dirty="0" err="1" smtClean="0">
                <a:solidFill>
                  <a:schemeClr val="tx1">
                    <a:lumMod val="50000"/>
                    <a:lumOff val="50000"/>
                  </a:schemeClr>
                </a:solidFill>
                <a:latin typeface="Tahoma" pitchFamily="34" charset="0"/>
                <a:ea typeface="Tahoma" pitchFamily="34" charset="0"/>
                <a:cs typeface="Tahoma" pitchFamily="34" charset="0"/>
              </a:rPr>
              <a:t>AGNELLI</a:t>
            </a:r>
            <a:r>
              <a:rPr lang="it-IT" sz="800" dirty="0" err="1" smtClean="0">
                <a:solidFill>
                  <a:schemeClr val="tx1">
                    <a:lumMod val="50000"/>
                    <a:lumOff val="50000"/>
                  </a:schemeClr>
                </a:solidFill>
                <a:latin typeface="Bodoni MT" pitchFamily="18" charset="0"/>
              </a:rPr>
              <a:t>|</a:t>
            </a:r>
            <a:r>
              <a:rPr lang="ja-JP" altLang="it-IT" sz="800" dirty="0" smtClean="0">
                <a:solidFill>
                  <a:schemeClr val="tx1">
                    <a:lumMod val="50000"/>
                    <a:lumOff val="50000"/>
                  </a:schemeClr>
                </a:solidFill>
                <a:latin typeface="+mn-ea"/>
                <a:cs typeface="Tahoma" pitchFamily="34" charset="0"/>
              </a:rPr>
              <a:t>ウンベルト・アニェッリ記念賞</a:t>
            </a:r>
            <a:endParaRPr lang="it-IT" sz="800" dirty="0" smtClean="0">
              <a:solidFill>
                <a:schemeClr val="tx1">
                  <a:lumMod val="50000"/>
                  <a:lumOff val="50000"/>
                </a:schemeClr>
              </a:solidFill>
              <a:latin typeface="Bodoni MT" pitchFamily="18" charset="0"/>
            </a:endParaRPr>
          </a:p>
          <a:p>
            <a:r>
              <a:rPr lang="it-IT" sz="800" dirty="0" smtClean="0">
                <a:solidFill>
                  <a:schemeClr val="tx1">
                    <a:lumMod val="50000"/>
                    <a:lumOff val="50000"/>
                  </a:schemeClr>
                </a:solidFill>
                <a:latin typeface="Bodoni MT" pitchFamily="18" charset="0"/>
              </a:rPr>
              <a:t>                                  </a:t>
            </a:r>
          </a:p>
          <a:p>
            <a:endParaRPr lang="it-IT" sz="800" dirty="0" smtClean="0">
              <a:latin typeface="Bodoni MT" pitchFamily="18" charset="0"/>
              <a:ea typeface="Tahoma" pitchFamily="34" charset="0"/>
              <a:cs typeface="Tahoma" pitchFamily="34" charset="0"/>
            </a:endParaRPr>
          </a:p>
          <a:p>
            <a:r>
              <a:rPr lang="it-IT" sz="800" dirty="0" smtClean="0">
                <a:latin typeface="Bodoni MT" pitchFamily="18" charset="0"/>
                <a:ea typeface="Tahoma" pitchFamily="34" charset="0"/>
                <a:cs typeface="Tahoma" pitchFamily="34" charset="0"/>
              </a:rPr>
              <a:t> </a:t>
            </a:r>
          </a:p>
          <a:p>
            <a:endParaRPr lang="it-IT" sz="800" dirty="0" smtClean="0">
              <a:latin typeface="Tahoma" pitchFamily="34" charset="0"/>
              <a:ea typeface="Tahoma" pitchFamily="34" charset="0"/>
              <a:cs typeface="Tahoma" pitchFamily="34" charset="0"/>
            </a:endParaRPr>
          </a:p>
          <a:p>
            <a:endParaRPr lang="it-IT" sz="800" dirty="0"/>
          </a:p>
        </p:txBody>
      </p:sp>
      <p:cxnSp>
        <p:nvCxnSpPr>
          <p:cNvPr id="8" name="Connettore 1 7"/>
          <p:cNvCxnSpPr/>
          <p:nvPr/>
        </p:nvCxnSpPr>
        <p:spPr>
          <a:xfrm rot="5400000">
            <a:off x="2536811" y="3749677"/>
            <a:ext cx="4786346" cy="1588"/>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CasellaDiTesto 5"/>
          <p:cNvSpPr txBox="1"/>
          <p:nvPr/>
        </p:nvSpPr>
        <p:spPr>
          <a:xfrm>
            <a:off x="5214942" y="1285860"/>
            <a:ext cx="3500462" cy="5139869"/>
          </a:xfrm>
          <a:prstGeom prst="rect">
            <a:avLst/>
          </a:prstGeom>
          <a:noFill/>
        </p:spPr>
        <p:txBody>
          <a:bodyPr wrap="square" rtlCol="0">
            <a:spAutoFit/>
          </a:bodyPr>
          <a:lstStyle/>
          <a:p>
            <a:r>
              <a:rPr lang="it-IT" altLang="ja-JP" sz="1000" b="1" dirty="0" smtClean="0">
                <a:solidFill>
                  <a:schemeClr val="tx1">
                    <a:lumMod val="95000"/>
                    <a:lumOff val="5000"/>
                  </a:schemeClr>
                </a:solidFill>
                <a:latin typeface="Tahoma" pitchFamily="34" charset="0"/>
                <a:ea typeface="Tahoma" pitchFamily="34" charset="0"/>
                <a:cs typeface="Tahoma" pitchFamily="34" charset="0"/>
              </a:rPr>
              <a:t>Mauro MAZZA</a:t>
            </a:r>
          </a:p>
          <a:p>
            <a:r>
              <a:rPr lang="it-IT" altLang="ja-JP" sz="1000" dirty="0" smtClean="0">
                <a:solidFill>
                  <a:schemeClr val="tx1">
                    <a:lumMod val="95000"/>
                    <a:lumOff val="5000"/>
                  </a:schemeClr>
                </a:solidFill>
                <a:latin typeface="+mn-ea"/>
                <a:cs typeface="Tahoma" pitchFamily="34" charset="0"/>
              </a:rPr>
              <a:t>RAI</a:t>
            </a:r>
            <a:r>
              <a:rPr lang="ja-JP" altLang="it-IT" sz="1000" dirty="0" smtClean="0">
                <a:solidFill>
                  <a:schemeClr val="tx1">
                    <a:lumMod val="95000"/>
                    <a:lumOff val="5000"/>
                  </a:schemeClr>
                </a:solidFill>
                <a:latin typeface="+mn-ea"/>
                <a:cs typeface="Tahoma" pitchFamily="34" charset="0"/>
              </a:rPr>
              <a:t>記者、</a:t>
            </a:r>
            <a:r>
              <a:rPr lang="it-IT" altLang="ja-JP" sz="1000" dirty="0" smtClean="0">
                <a:solidFill>
                  <a:schemeClr val="tx1">
                    <a:lumMod val="95000"/>
                    <a:lumOff val="5000"/>
                  </a:schemeClr>
                </a:solidFill>
                <a:latin typeface="+mn-ea"/>
                <a:cs typeface="Tahoma" pitchFamily="34" charset="0"/>
              </a:rPr>
              <a:t>TG2</a:t>
            </a:r>
            <a:r>
              <a:rPr lang="ja-JP" altLang="it-IT" sz="1000" dirty="0" smtClean="0">
                <a:solidFill>
                  <a:schemeClr val="tx1">
                    <a:lumMod val="95000"/>
                    <a:lumOff val="5000"/>
                  </a:schemeClr>
                </a:solidFill>
                <a:latin typeface="+mn-ea"/>
                <a:cs typeface="Tahoma" pitchFamily="34" charset="0"/>
              </a:rPr>
              <a:t>編集長として味や特に日本を取り上げる番組立ち上げ。</a:t>
            </a:r>
            <a:endParaRPr lang="it-IT" sz="1000" dirty="0" smtClean="0">
              <a:solidFill>
                <a:schemeClr val="tx1">
                  <a:lumMod val="95000"/>
                  <a:lumOff val="5000"/>
                </a:schemeClr>
              </a:solidFill>
              <a:latin typeface="+mn-ea"/>
              <a:cs typeface="Tahoma" pitchFamily="34" charset="0"/>
            </a:endParaRPr>
          </a:p>
          <a:p>
            <a:pPr algn="just">
              <a:lnSpc>
                <a:spcPts val="400"/>
              </a:lnSpc>
            </a:pPr>
            <a:endParaRPr lang="it-IT" altLang="ja-JP"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altLang="ja-JP" sz="1000" b="1" dirty="0" smtClean="0">
                <a:solidFill>
                  <a:schemeClr val="tx1">
                    <a:lumMod val="95000"/>
                    <a:lumOff val="5000"/>
                  </a:schemeClr>
                </a:solidFill>
                <a:latin typeface="Tahoma" pitchFamily="34" charset="0"/>
                <a:ea typeface="Tahoma" pitchFamily="34" charset="0"/>
                <a:cs typeface="Tahoma" pitchFamily="34" charset="0"/>
              </a:rPr>
              <a:t>Roberto MAGGI</a:t>
            </a:r>
          </a:p>
          <a:p>
            <a:pPr algn="just"/>
            <a:r>
              <a:rPr lang="it-IT" altLang="ja-JP" sz="1000" dirty="0" smtClean="0">
                <a:solidFill>
                  <a:schemeClr val="tx1">
                    <a:lumMod val="95000"/>
                    <a:lumOff val="5000"/>
                  </a:schemeClr>
                </a:solidFill>
                <a:latin typeface="+mn-ea"/>
                <a:cs typeface="Tahoma" pitchFamily="34" charset="0"/>
              </a:rPr>
              <a:t>1987</a:t>
            </a:r>
            <a:r>
              <a:rPr lang="ja-JP" altLang="it-IT" sz="1000" dirty="0" smtClean="0">
                <a:solidFill>
                  <a:schemeClr val="tx1">
                    <a:lumMod val="95000"/>
                    <a:lumOff val="5000"/>
                  </a:schemeClr>
                </a:solidFill>
                <a:latin typeface="+mn-ea"/>
                <a:cs typeface="Tahoma" pitchFamily="34" charset="0"/>
              </a:rPr>
              <a:t>年から</a:t>
            </a:r>
            <a:r>
              <a:rPr lang="it-IT" altLang="ja-JP" sz="1000" dirty="0" smtClean="0">
                <a:solidFill>
                  <a:schemeClr val="tx1">
                    <a:lumMod val="95000"/>
                    <a:lumOff val="5000"/>
                  </a:schemeClr>
                </a:solidFill>
                <a:latin typeface="+mn-ea"/>
                <a:cs typeface="Tahoma" pitchFamily="34" charset="0"/>
              </a:rPr>
              <a:t>1991</a:t>
            </a:r>
            <a:r>
              <a:rPr lang="ja-JP" altLang="it-IT" sz="1000" dirty="0" smtClean="0">
                <a:solidFill>
                  <a:schemeClr val="tx1">
                    <a:lumMod val="95000"/>
                    <a:lumOff val="5000"/>
                  </a:schemeClr>
                </a:solidFill>
                <a:latin typeface="+mn-ea"/>
                <a:cs typeface="Tahoma" pitchFamily="34" charset="0"/>
              </a:rPr>
              <a:t>年、東京</a:t>
            </a:r>
            <a:r>
              <a:rPr lang="it-IT" altLang="ja-JP" sz="1000" dirty="0" smtClean="0">
                <a:solidFill>
                  <a:schemeClr val="tx1">
                    <a:lumMod val="95000"/>
                    <a:lumOff val="5000"/>
                  </a:schemeClr>
                </a:solidFill>
                <a:latin typeface="+mn-ea"/>
                <a:cs typeface="Tahoma" pitchFamily="34" charset="0"/>
              </a:rPr>
              <a:t>ANSA</a:t>
            </a:r>
            <a:r>
              <a:rPr lang="ja-JP" altLang="it-IT" sz="1000" dirty="0" smtClean="0">
                <a:solidFill>
                  <a:schemeClr val="tx1">
                    <a:lumMod val="95000"/>
                    <a:lumOff val="5000"/>
                  </a:schemeClr>
                </a:solidFill>
                <a:latin typeface="+mn-ea"/>
                <a:cs typeface="Tahoma" pitchFamily="34" charset="0"/>
              </a:rPr>
              <a:t>支局長。</a:t>
            </a:r>
            <a:r>
              <a:rPr lang="it-IT" altLang="ja-JP" sz="1000" dirty="0" smtClean="0">
                <a:solidFill>
                  <a:schemeClr val="tx1">
                    <a:lumMod val="95000"/>
                    <a:lumOff val="5000"/>
                  </a:schemeClr>
                </a:solidFill>
                <a:latin typeface="+mn-ea"/>
                <a:cs typeface="Tahoma" pitchFamily="34" charset="0"/>
              </a:rPr>
              <a:t>2001</a:t>
            </a:r>
            <a:r>
              <a:rPr lang="ja-JP" altLang="it-IT" sz="1000" dirty="0" smtClean="0">
                <a:solidFill>
                  <a:schemeClr val="tx1">
                    <a:lumMod val="95000"/>
                    <a:lumOff val="5000"/>
                  </a:schemeClr>
                </a:solidFill>
                <a:latin typeface="+mn-ea"/>
                <a:cs typeface="Tahoma" pitchFamily="34" charset="0"/>
              </a:rPr>
              <a:t>年から</a:t>
            </a:r>
            <a:r>
              <a:rPr lang="it-IT" altLang="ja-JP" sz="1000" dirty="0" smtClean="0">
                <a:solidFill>
                  <a:schemeClr val="tx1">
                    <a:lumMod val="95000"/>
                    <a:lumOff val="5000"/>
                  </a:schemeClr>
                </a:solidFill>
                <a:latin typeface="+mn-ea"/>
                <a:cs typeface="Tahoma" pitchFamily="34" charset="0"/>
              </a:rPr>
              <a:t>2006</a:t>
            </a:r>
            <a:r>
              <a:rPr lang="ja-JP" altLang="it-IT" sz="1000" dirty="0" smtClean="0">
                <a:solidFill>
                  <a:schemeClr val="tx1">
                    <a:lumMod val="95000"/>
                    <a:lumOff val="5000"/>
                  </a:schemeClr>
                </a:solidFill>
                <a:latin typeface="+mn-ea"/>
                <a:cs typeface="Tahoma" pitchFamily="34" charset="0"/>
              </a:rPr>
              <a:t>年は在ローマで日本のニュース編集長。</a:t>
            </a:r>
            <a:endParaRPr lang="it-IT" altLang="ja-JP" sz="1000" b="1" dirty="0" smtClean="0">
              <a:solidFill>
                <a:schemeClr val="tx1">
                  <a:lumMod val="95000"/>
                  <a:lumOff val="5000"/>
                </a:schemeClr>
              </a:solidFill>
              <a:latin typeface="+mn-ea"/>
              <a:cs typeface="Tahoma" pitchFamily="34" charset="0"/>
            </a:endParaRPr>
          </a:p>
          <a:p>
            <a:pPr algn="just">
              <a:lnSpc>
                <a:spcPts val="400"/>
              </a:lnSpc>
            </a:pPr>
            <a:endParaRPr lang="it-IT" altLang="ja-JP"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altLang="ja-JP" sz="1000" b="1" dirty="0" smtClean="0">
                <a:solidFill>
                  <a:schemeClr val="tx1">
                    <a:lumMod val="95000"/>
                    <a:lumOff val="5000"/>
                  </a:schemeClr>
                </a:solidFill>
                <a:latin typeface="Tahoma" pitchFamily="34" charset="0"/>
                <a:ea typeface="Tahoma" pitchFamily="34" charset="0"/>
                <a:cs typeface="Tahoma" pitchFamily="34" charset="0"/>
              </a:rPr>
              <a:t>Pio d’EMILIA</a:t>
            </a:r>
          </a:p>
          <a:p>
            <a:pPr algn="just"/>
            <a:r>
              <a:rPr lang="ja-JP" altLang="it-IT" sz="1000" dirty="0" smtClean="0">
                <a:solidFill>
                  <a:schemeClr val="tx1">
                    <a:lumMod val="95000"/>
                    <a:lumOff val="5000"/>
                  </a:schemeClr>
                </a:solidFill>
                <a:latin typeface="+mn-ea"/>
                <a:cs typeface="Tahoma" pitchFamily="34" charset="0"/>
              </a:rPr>
              <a:t>日刊紙「イル・マニフェスト」投稿記者。</a:t>
            </a:r>
            <a:r>
              <a:rPr lang="it-IT" altLang="ja-JP" sz="1000" dirty="0" smtClean="0">
                <a:solidFill>
                  <a:schemeClr val="tx1">
                    <a:lumMod val="95000"/>
                    <a:lumOff val="5000"/>
                  </a:schemeClr>
                </a:solidFill>
                <a:latin typeface="+mn-ea"/>
                <a:cs typeface="Tahoma" pitchFamily="34" charset="0"/>
              </a:rPr>
              <a:t>SKY TG24</a:t>
            </a:r>
            <a:r>
              <a:rPr lang="ja-JP" altLang="it-IT" sz="1000" dirty="0" smtClean="0">
                <a:solidFill>
                  <a:schemeClr val="tx1">
                    <a:lumMod val="95000"/>
                    <a:lumOff val="5000"/>
                  </a:schemeClr>
                </a:solidFill>
                <a:latin typeface="+mn-ea"/>
                <a:cs typeface="Tahoma" pitchFamily="34" charset="0"/>
              </a:rPr>
              <a:t>の東洋特派員。多くの記事、ルポルタージュ、ドキュメンタリー、「</a:t>
            </a:r>
            <a:r>
              <a:rPr lang="it-IT" altLang="ja-JP" sz="1000" dirty="0" smtClean="0">
                <a:solidFill>
                  <a:schemeClr val="tx1">
                    <a:lumMod val="95000"/>
                    <a:lumOff val="5000"/>
                  </a:schemeClr>
                </a:solidFill>
                <a:latin typeface="+mn-ea"/>
                <a:cs typeface="Tahoma" pitchFamily="34" charset="0"/>
              </a:rPr>
              <a:t>Tsunami nucleare</a:t>
            </a:r>
            <a:r>
              <a:rPr lang="ja-JP" altLang="it-IT" sz="1000" dirty="0" smtClean="0">
                <a:solidFill>
                  <a:schemeClr val="tx1">
                    <a:lumMod val="95000"/>
                    <a:lumOff val="5000"/>
                  </a:schemeClr>
                </a:solidFill>
                <a:latin typeface="+mn-ea"/>
                <a:cs typeface="Tahoma" pitchFamily="34" charset="0"/>
              </a:rPr>
              <a:t>（仮訳：原子力の津波）」等の著作。</a:t>
            </a:r>
            <a:endParaRPr lang="ja-JP" altLang="it-IT" sz="1000" b="1" dirty="0" smtClean="0">
              <a:solidFill>
                <a:schemeClr val="tx1">
                  <a:lumMod val="95000"/>
                  <a:lumOff val="5000"/>
                </a:schemeClr>
              </a:solidFill>
              <a:latin typeface="+mn-ea"/>
              <a:cs typeface="Tahoma" pitchFamily="34" charset="0"/>
            </a:endParaRPr>
          </a:p>
          <a:p>
            <a:pPr algn="just">
              <a:lnSpc>
                <a:spcPts val="400"/>
              </a:lnSpc>
            </a:pPr>
            <a:endParaRPr lang="it-IT" altLang="ja-JP"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altLang="ja-JP" sz="1000" b="1" dirty="0" smtClean="0">
                <a:solidFill>
                  <a:schemeClr val="tx1">
                    <a:lumMod val="95000"/>
                    <a:lumOff val="5000"/>
                  </a:schemeClr>
                </a:solidFill>
                <a:latin typeface="Tahoma" pitchFamily="34" charset="0"/>
                <a:ea typeface="Tahoma" pitchFamily="34" charset="0"/>
                <a:cs typeface="Tahoma" pitchFamily="34" charset="0"/>
              </a:rPr>
              <a:t>Stefano CARRER</a:t>
            </a:r>
          </a:p>
          <a:p>
            <a:pPr algn="just"/>
            <a:r>
              <a:rPr lang="it-IT" altLang="ja-JP" sz="1000" dirty="0" smtClean="0">
                <a:solidFill>
                  <a:schemeClr val="tx1">
                    <a:lumMod val="95000"/>
                    <a:lumOff val="5000"/>
                  </a:schemeClr>
                </a:solidFill>
                <a:latin typeface="+mn-ea"/>
              </a:rPr>
              <a:t>1993</a:t>
            </a:r>
            <a:r>
              <a:rPr lang="ja-JP" altLang="it-IT" sz="1000" dirty="0" smtClean="0">
                <a:solidFill>
                  <a:schemeClr val="tx1">
                    <a:lumMod val="95000"/>
                    <a:lumOff val="5000"/>
                  </a:schemeClr>
                </a:solidFill>
                <a:latin typeface="+mn-ea"/>
              </a:rPr>
              <a:t>年から日刊紙「イル・ソーレ</a:t>
            </a:r>
            <a:r>
              <a:rPr lang="it-IT" altLang="ja-JP" sz="1000" dirty="0" smtClean="0">
                <a:solidFill>
                  <a:schemeClr val="tx1">
                    <a:lumMod val="95000"/>
                    <a:lumOff val="5000"/>
                  </a:schemeClr>
                </a:solidFill>
                <a:latin typeface="+mn-ea"/>
              </a:rPr>
              <a:t>24</a:t>
            </a:r>
            <a:r>
              <a:rPr lang="ja-JP" altLang="it-IT" sz="1000" dirty="0" smtClean="0">
                <a:solidFill>
                  <a:schemeClr val="tx1">
                    <a:lumMod val="95000"/>
                    <a:lumOff val="5000"/>
                  </a:schemeClr>
                </a:solidFill>
                <a:latin typeface="+mn-ea"/>
              </a:rPr>
              <a:t>オーレ」国際記事編。</a:t>
            </a:r>
            <a:r>
              <a:rPr lang="it-IT" altLang="ja-JP" sz="1000" dirty="0" smtClean="0">
                <a:solidFill>
                  <a:schemeClr val="tx1">
                    <a:lumMod val="95000"/>
                    <a:lumOff val="5000"/>
                  </a:schemeClr>
                </a:solidFill>
                <a:latin typeface="+mn-ea"/>
              </a:rPr>
              <a:t>2013</a:t>
            </a:r>
            <a:r>
              <a:rPr lang="ja-JP" altLang="it-IT" sz="1000" dirty="0" smtClean="0">
                <a:solidFill>
                  <a:schemeClr val="tx1">
                    <a:lumMod val="95000"/>
                    <a:lumOff val="5000"/>
                  </a:schemeClr>
                </a:solidFill>
                <a:latin typeface="+mn-ea"/>
              </a:rPr>
              <a:t>年から</a:t>
            </a:r>
            <a:r>
              <a:rPr lang="it-IT" altLang="ja-JP" sz="1000" dirty="0" smtClean="0">
                <a:solidFill>
                  <a:schemeClr val="tx1">
                    <a:lumMod val="95000"/>
                    <a:lumOff val="5000"/>
                  </a:schemeClr>
                </a:solidFill>
                <a:latin typeface="+mn-ea"/>
              </a:rPr>
              <a:t>2018</a:t>
            </a:r>
            <a:r>
              <a:rPr lang="ja-JP" altLang="it-IT" sz="1000" dirty="0" smtClean="0">
                <a:solidFill>
                  <a:schemeClr val="tx1">
                    <a:lumMod val="95000"/>
                    <a:lumOff val="5000"/>
                  </a:schemeClr>
                </a:solidFill>
                <a:latin typeface="+mn-ea"/>
              </a:rPr>
              <a:t>年、東京特派員。</a:t>
            </a:r>
            <a:r>
              <a:rPr lang="it-IT" altLang="ja-JP" sz="1000" dirty="0" smtClean="0">
                <a:solidFill>
                  <a:schemeClr val="tx1">
                    <a:lumMod val="95000"/>
                    <a:lumOff val="5000"/>
                  </a:schemeClr>
                </a:solidFill>
                <a:latin typeface="+mn-ea"/>
              </a:rPr>
              <a:t>Pio </a:t>
            </a:r>
            <a:r>
              <a:rPr lang="it-IT" altLang="ja-JP" sz="1000" dirty="0" err="1" smtClean="0">
                <a:solidFill>
                  <a:schemeClr val="tx1">
                    <a:lumMod val="95000"/>
                    <a:lumOff val="5000"/>
                  </a:schemeClr>
                </a:solidFill>
                <a:latin typeface="+mn-ea"/>
              </a:rPr>
              <a:t>D’Emilia</a:t>
            </a:r>
            <a:r>
              <a:rPr lang="ja-JP" altLang="it-IT" sz="1000" dirty="0" smtClean="0">
                <a:solidFill>
                  <a:schemeClr val="tx1">
                    <a:lumMod val="95000"/>
                    <a:lumOff val="5000"/>
                  </a:schemeClr>
                </a:solidFill>
                <a:latin typeface="+mn-ea"/>
              </a:rPr>
              <a:t>氏と共に</a:t>
            </a:r>
            <a:r>
              <a:rPr lang="it-IT" altLang="ja-JP" sz="1000" dirty="0" smtClean="0">
                <a:solidFill>
                  <a:schemeClr val="tx1">
                    <a:lumMod val="95000"/>
                    <a:lumOff val="5000"/>
                  </a:schemeClr>
                </a:solidFill>
                <a:latin typeface="+mn-ea"/>
              </a:rPr>
              <a:t>2011</a:t>
            </a:r>
            <a:r>
              <a:rPr lang="ja-JP" altLang="it-IT" sz="1000" dirty="0" smtClean="0">
                <a:solidFill>
                  <a:schemeClr val="tx1">
                    <a:lumMod val="95000"/>
                    <a:lumOff val="5000"/>
                  </a:schemeClr>
                </a:solidFill>
                <a:latin typeface="+mn-ea"/>
              </a:rPr>
              <a:t>年</a:t>
            </a:r>
            <a:r>
              <a:rPr lang="it-IT" altLang="ja-JP" sz="1000" dirty="0" smtClean="0">
                <a:solidFill>
                  <a:schemeClr val="tx1">
                    <a:lumMod val="95000"/>
                    <a:lumOff val="5000"/>
                  </a:schemeClr>
                </a:solidFill>
                <a:latin typeface="+mn-ea"/>
              </a:rPr>
              <a:t>3</a:t>
            </a:r>
            <a:r>
              <a:rPr lang="ja-JP" altLang="it-IT" sz="1000" dirty="0" smtClean="0">
                <a:solidFill>
                  <a:schemeClr val="tx1">
                    <a:lumMod val="95000"/>
                    <a:lumOff val="5000"/>
                  </a:schemeClr>
                </a:solidFill>
                <a:latin typeface="+mn-ea"/>
              </a:rPr>
              <a:t>月</a:t>
            </a:r>
            <a:r>
              <a:rPr lang="it-IT" altLang="ja-JP" sz="1000" dirty="0" smtClean="0">
                <a:solidFill>
                  <a:schemeClr val="tx1">
                    <a:lumMod val="95000"/>
                    <a:lumOff val="5000"/>
                  </a:schemeClr>
                </a:solidFill>
                <a:latin typeface="+mn-ea"/>
              </a:rPr>
              <a:t>11</a:t>
            </a:r>
            <a:r>
              <a:rPr lang="ja-JP" altLang="it-IT" sz="1000" dirty="0" smtClean="0">
                <a:solidFill>
                  <a:schemeClr val="tx1">
                    <a:lumMod val="95000"/>
                    <a:lumOff val="5000"/>
                  </a:schemeClr>
                </a:solidFill>
                <a:latin typeface="+mn-ea"/>
              </a:rPr>
              <a:t>日日本を襲った災害による福島の惨状を報道。</a:t>
            </a:r>
            <a:endParaRPr lang="it-IT" altLang="ja-JP" sz="1000" dirty="0" smtClean="0">
              <a:solidFill>
                <a:schemeClr val="tx1">
                  <a:lumMod val="95000"/>
                  <a:lumOff val="5000"/>
                </a:schemeClr>
              </a:solidFill>
              <a:latin typeface="+mn-ea"/>
            </a:endParaRPr>
          </a:p>
          <a:p>
            <a:pPr algn="just">
              <a:lnSpc>
                <a:spcPts val="400"/>
              </a:lnSpc>
            </a:pPr>
            <a:endParaRPr lang="it-IT" altLang="ja-JP"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altLang="ja-JP" sz="1000" b="1" dirty="0" smtClean="0">
                <a:solidFill>
                  <a:schemeClr val="tx1">
                    <a:lumMod val="95000"/>
                    <a:lumOff val="5000"/>
                  </a:schemeClr>
                </a:solidFill>
                <a:latin typeface="Tahoma" pitchFamily="34" charset="0"/>
                <a:ea typeface="Tahoma" pitchFamily="34" charset="0"/>
                <a:cs typeface="Tahoma" pitchFamily="34" charset="0"/>
              </a:rPr>
              <a:t>Giulia POMPILI</a:t>
            </a:r>
          </a:p>
          <a:p>
            <a:pPr algn="just"/>
            <a:r>
              <a:rPr lang="ja-JP" altLang="it-IT" sz="1000" dirty="0" smtClean="0">
                <a:solidFill>
                  <a:schemeClr val="tx1">
                    <a:lumMod val="95000"/>
                    <a:lumOff val="5000"/>
                  </a:schemeClr>
                </a:solidFill>
                <a:latin typeface="+mn-ea"/>
              </a:rPr>
              <a:t>日刊紙「イル・フォリオ」記者。日本を中心に東洋関連記事執筆。週間コラム「</a:t>
            </a:r>
            <a:r>
              <a:rPr lang="it-IT" sz="1000" dirty="0" err="1" smtClean="0">
                <a:solidFill>
                  <a:schemeClr val="tx1">
                    <a:lumMod val="95000"/>
                    <a:lumOff val="5000"/>
                  </a:schemeClr>
                </a:solidFill>
                <a:latin typeface="+mn-ea"/>
              </a:rPr>
              <a:t>Katane</a:t>
            </a:r>
            <a:r>
              <a:rPr lang="it-IT" sz="1000" dirty="0" smtClean="0">
                <a:solidFill>
                  <a:schemeClr val="tx1">
                    <a:lumMod val="95000"/>
                    <a:lumOff val="5000"/>
                  </a:schemeClr>
                </a:solidFill>
                <a:latin typeface="+mn-ea"/>
              </a:rPr>
              <a:t>」</a:t>
            </a:r>
            <a:r>
              <a:rPr lang="ja-JP" altLang="it-IT" sz="1000" dirty="0" smtClean="0">
                <a:solidFill>
                  <a:schemeClr val="tx1">
                    <a:lumMod val="95000"/>
                    <a:lumOff val="5000"/>
                  </a:schemeClr>
                </a:solidFill>
                <a:latin typeface="+mn-ea"/>
              </a:rPr>
              <a:t>担当。「</a:t>
            </a:r>
            <a:r>
              <a:rPr lang="it-IT" sz="1000" dirty="0" smtClean="0">
                <a:solidFill>
                  <a:schemeClr val="tx1">
                    <a:lumMod val="95000"/>
                    <a:lumOff val="5000"/>
                  </a:schemeClr>
                </a:solidFill>
                <a:latin typeface="+mn-ea"/>
              </a:rPr>
              <a:t>Sotto lo stesso cielo – Giappone, Taiwan e Corea. I grandi rivali di Pechino che stanno facendo grande l‘Asia（</a:t>
            </a:r>
            <a:r>
              <a:rPr lang="ja-JP" altLang="it-IT" sz="1000" dirty="0" smtClean="0">
                <a:solidFill>
                  <a:schemeClr val="tx1">
                    <a:lumMod val="95000"/>
                    <a:lumOff val="5000"/>
                  </a:schemeClr>
                </a:solidFill>
                <a:latin typeface="+mn-ea"/>
              </a:rPr>
              <a:t>仮訳：同じ空の下</a:t>
            </a:r>
            <a:r>
              <a:rPr lang="it-IT" altLang="ja-JP" sz="1000" dirty="0" smtClean="0">
                <a:solidFill>
                  <a:schemeClr val="tx1">
                    <a:lumMod val="95000"/>
                    <a:lumOff val="5000"/>
                  </a:schemeClr>
                </a:solidFill>
                <a:latin typeface="+mn-ea"/>
              </a:rPr>
              <a:t>-</a:t>
            </a:r>
            <a:r>
              <a:rPr lang="ja-JP" altLang="it-IT" sz="1000" dirty="0" smtClean="0">
                <a:solidFill>
                  <a:schemeClr val="tx1">
                    <a:lumMod val="95000"/>
                    <a:lumOff val="5000"/>
                  </a:schemeClr>
                </a:solidFill>
                <a:latin typeface="+mn-ea"/>
              </a:rPr>
              <a:t>日本、台湾、韓国。アジアを偉大にしつつある北京のライバルたち）」の著者。</a:t>
            </a:r>
          </a:p>
          <a:p>
            <a:pPr algn="just">
              <a:lnSpc>
                <a:spcPts val="400"/>
              </a:lnSpc>
            </a:pPr>
            <a:endParaRPr lang="it-IT" altLang="ja-JP"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altLang="ja-JP" sz="1000" b="1" dirty="0" err="1" smtClean="0">
                <a:solidFill>
                  <a:schemeClr val="tx1">
                    <a:lumMod val="95000"/>
                    <a:lumOff val="5000"/>
                  </a:schemeClr>
                </a:solidFill>
                <a:latin typeface="Tahoma" pitchFamily="34" charset="0"/>
                <a:ea typeface="Tahoma" pitchFamily="34" charset="0"/>
                <a:cs typeface="Tahoma" pitchFamily="34" charset="0"/>
              </a:rPr>
              <a:t>Akira</a:t>
            </a:r>
            <a:r>
              <a:rPr lang="it-IT" altLang="ja-JP" sz="1000" b="1" dirty="0" smtClean="0">
                <a:solidFill>
                  <a:schemeClr val="tx1">
                    <a:lumMod val="95000"/>
                    <a:lumOff val="5000"/>
                  </a:schemeClr>
                </a:solidFill>
                <a:latin typeface="Tahoma" pitchFamily="34" charset="0"/>
                <a:ea typeface="Tahoma" pitchFamily="34" charset="0"/>
                <a:cs typeface="Tahoma" pitchFamily="34" charset="0"/>
              </a:rPr>
              <a:t> KOBAYASHI</a:t>
            </a:r>
          </a:p>
          <a:p>
            <a:pPr algn="just"/>
            <a:r>
              <a:rPr lang="ja-JP" altLang="it-IT" sz="1000" dirty="0" smtClean="0">
                <a:solidFill>
                  <a:schemeClr val="tx1">
                    <a:lumMod val="95000"/>
                    <a:lumOff val="5000"/>
                  </a:schemeClr>
                </a:solidFill>
              </a:rPr>
              <a:t>経済日刊紙「日本経済新聞」イタリア特派員。日経新聞コラム記事を介して日本の読者にイタリアとその主要人物らを紹介。</a:t>
            </a:r>
          </a:p>
          <a:p>
            <a:pPr algn="just">
              <a:lnSpc>
                <a:spcPts val="400"/>
              </a:lnSpc>
            </a:pPr>
            <a:endParaRPr lang="it-IT" altLang="ja-JP" sz="1000" b="1"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altLang="ja-JP" sz="1000" b="1" dirty="0" smtClean="0">
                <a:solidFill>
                  <a:schemeClr val="tx1">
                    <a:lumMod val="95000"/>
                    <a:lumOff val="5000"/>
                  </a:schemeClr>
                </a:solidFill>
                <a:latin typeface="Tahoma" pitchFamily="34" charset="0"/>
                <a:ea typeface="Tahoma" pitchFamily="34" charset="0"/>
                <a:cs typeface="Tahoma" pitchFamily="34" charset="0"/>
              </a:rPr>
              <a:t>Mario SECHI</a:t>
            </a:r>
          </a:p>
          <a:p>
            <a:pPr algn="just"/>
            <a:r>
              <a:rPr lang="ja-JP" altLang="it-IT" sz="1000" dirty="0" smtClean="0">
                <a:solidFill>
                  <a:schemeClr val="tx1">
                    <a:lumMod val="95000"/>
                    <a:lumOff val="5000"/>
                  </a:schemeClr>
                </a:solidFill>
                <a:latin typeface="+mn-ea"/>
              </a:rPr>
              <a:t>通信社</a:t>
            </a:r>
            <a:r>
              <a:rPr lang="it-IT" altLang="ja-JP" sz="1000" dirty="0" smtClean="0">
                <a:solidFill>
                  <a:schemeClr val="tx1">
                    <a:lumMod val="95000"/>
                    <a:lumOff val="5000"/>
                  </a:schemeClr>
                </a:solidFill>
                <a:latin typeface="+mn-ea"/>
              </a:rPr>
              <a:t>AGI</a:t>
            </a:r>
            <a:r>
              <a:rPr lang="ja-JP" altLang="it-IT" sz="1000" dirty="0" smtClean="0">
                <a:solidFill>
                  <a:schemeClr val="tx1">
                    <a:lumMod val="95000"/>
                    <a:lumOff val="5000"/>
                  </a:schemeClr>
                </a:solidFill>
                <a:latin typeface="+mn-ea"/>
              </a:rPr>
              <a:t>所長。以前「イル・テンポ」紙編集長を務める。日刊紙「イル・フォリオ」のコラムニスト。</a:t>
            </a:r>
            <a:r>
              <a:rPr lang="it-IT" altLang="ja-JP" sz="1000" dirty="0" smtClean="0">
                <a:solidFill>
                  <a:schemeClr val="tx1">
                    <a:lumMod val="95000"/>
                    <a:lumOff val="5000"/>
                  </a:schemeClr>
                </a:solidFill>
                <a:latin typeface="+mn-ea"/>
              </a:rPr>
              <a:t>Radio24</a:t>
            </a:r>
            <a:r>
              <a:rPr lang="ja-JP" altLang="it-IT" sz="1000" dirty="0" smtClean="0">
                <a:solidFill>
                  <a:schemeClr val="tx1">
                    <a:lumMod val="95000"/>
                    <a:lumOff val="5000"/>
                  </a:schemeClr>
                </a:solidFill>
                <a:latin typeface="+mn-ea"/>
              </a:rPr>
              <a:t>とのコラボ。</a:t>
            </a:r>
          </a:p>
          <a:p>
            <a:pPr algn="just"/>
            <a:endParaRPr lang="ja-JP" altLang="it-IT" sz="1000" b="1" dirty="0" smtClean="0">
              <a:solidFill>
                <a:schemeClr val="tx1">
                  <a:lumMod val="95000"/>
                  <a:lumOff val="5000"/>
                </a:schemeClr>
              </a:solidFill>
            </a:endParaRPr>
          </a:p>
          <a:p>
            <a:endParaRPr lang="ja-JP" altLang="it-IT" sz="1000" b="1" dirty="0" smtClean="0">
              <a:solidFill>
                <a:schemeClr val="tx1">
                  <a:lumMod val="95000"/>
                  <a:lumOff val="5000"/>
                </a:schemeClr>
              </a:solidFill>
            </a:endParaRPr>
          </a:p>
          <a:p>
            <a:endParaRPr lang="it-IT" dirty="0">
              <a:solidFill>
                <a:schemeClr val="tx1">
                  <a:lumMod val="95000"/>
                  <a:lumOff val="5000"/>
                </a:schemeClr>
              </a:solidFill>
            </a:endParaRPr>
          </a:p>
        </p:txBody>
      </p:sp>
      <p:pic>
        <p:nvPicPr>
          <p:cNvPr id="7" name="Immagine 6" descr="Nuovo Logo FIG_trasparente_Black Laterale (1).png"/>
          <p:cNvPicPr>
            <a:picLocks noChangeAspect="1"/>
          </p:cNvPicPr>
          <p:nvPr/>
        </p:nvPicPr>
        <p:blipFill>
          <a:blip r:embed="rId3" cstate="print"/>
          <a:stretch>
            <a:fillRect/>
          </a:stretch>
        </p:blipFill>
        <p:spPr>
          <a:xfrm>
            <a:off x="357158" y="214290"/>
            <a:ext cx="1558029" cy="8610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p:cNvSpPr txBox="1"/>
          <p:nvPr/>
        </p:nvSpPr>
        <p:spPr>
          <a:xfrm>
            <a:off x="428596" y="1285860"/>
            <a:ext cx="4357718" cy="3877608"/>
          </a:xfrm>
          <a:prstGeom prst="rect">
            <a:avLst/>
          </a:prstGeom>
          <a:noFill/>
        </p:spPr>
        <p:txBody>
          <a:bodyPr wrap="square" rtlCol="0">
            <a:spAutoFit/>
          </a:bodyPr>
          <a:lstStyle/>
          <a:p>
            <a:pPr algn="just"/>
            <a:r>
              <a:rPr lang="it-IT" sz="1000" b="1" dirty="0" err="1" smtClean="0">
                <a:solidFill>
                  <a:schemeClr val="tx1">
                    <a:lumMod val="95000"/>
                    <a:lumOff val="5000"/>
                  </a:schemeClr>
                </a:solidFill>
                <a:latin typeface="Tahoma" pitchFamily="34" charset="0"/>
                <a:ea typeface="Tahoma" pitchFamily="34" charset="0"/>
                <a:cs typeface="Tahoma" pitchFamily="34" charset="0"/>
              </a:rPr>
              <a:t>Shuichi</a:t>
            </a:r>
            <a:r>
              <a:rPr lang="it-IT" sz="1000" b="1" dirty="0" smtClean="0">
                <a:solidFill>
                  <a:schemeClr val="tx1">
                    <a:lumMod val="95000"/>
                    <a:lumOff val="5000"/>
                  </a:schemeClr>
                </a:solidFill>
                <a:latin typeface="Tahoma" pitchFamily="34" charset="0"/>
                <a:ea typeface="Tahoma" pitchFamily="34" charset="0"/>
                <a:cs typeface="Tahoma" pitchFamily="34" charset="0"/>
              </a:rPr>
              <a:t> HABU</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Già Direttore del Dipartimento Culturale e Corrispondente in Italia del quotidiano “</a:t>
            </a:r>
            <a:r>
              <a:rPr lang="it-IT" sz="1000" dirty="0" err="1" smtClean="0">
                <a:solidFill>
                  <a:schemeClr val="tx1">
                    <a:lumMod val="95000"/>
                    <a:lumOff val="5000"/>
                  </a:schemeClr>
                </a:solidFill>
                <a:latin typeface="Tahoma" pitchFamily="34" charset="0"/>
                <a:ea typeface="Tahoma" pitchFamily="34" charset="0"/>
                <a:cs typeface="Tahoma" pitchFamily="34" charset="0"/>
              </a:rPr>
              <a:t>Yomiuri</a:t>
            </a:r>
            <a:r>
              <a:rPr lang="it-IT" sz="1000" dirty="0" smtClean="0">
                <a:solidFill>
                  <a:schemeClr val="tx1">
                    <a:lumMod val="95000"/>
                    <a:lumOff val="5000"/>
                  </a:schemeClr>
                </a:solidFill>
                <a:latin typeface="Tahoma" pitchFamily="34" charset="0"/>
                <a:ea typeface="Tahoma" pitchFamily="34" charset="0"/>
                <a:cs typeface="Tahoma" pitchFamily="34" charset="0"/>
              </a:rPr>
              <a:t> </a:t>
            </a:r>
            <a:r>
              <a:rPr lang="it-IT" sz="1000" dirty="0" err="1" smtClean="0">
                <a:solidFill>
                  <a:schemeClr val="tx1">
                    <a:lumMod val="95000"/>
                    <a:lumOff val="5000"/>
                  </a:schemeClr>
                </a:solidFill>
                <a:latin typeface="Tahoma" pitchFamily="34" charset="0"/>
                <a:ea typeface="Tahoma" pitchFamily="34" charset="0"/>
                <a:cs typeface="Tahoma" pitchFamily="34" charset="0"/>
              </a:rPr>
              <a:t>Shinbun</a:t>
            </a:r>
            <a:r>
              <a:rPr lang="it-IT" sz="1000" dirty="0" smtClean="0">
                <a:solidFill>
                  <a:schemeClr val="tx1">
                    <a:lumMod val="95000"/>
                    <a:lumOff val="5000"/>
                  </a:schemeClr>
                </a:solidFill>
                <a:latin typeface="Tahoma" pitchFamily="34" charset="0"/>
                <a:ea typeface="Tahoma" pitchFamily="34" charset="0"/>
                <a:cs typeface="Tahoma" pitchFamily="34" charset="0"/>
              </a:rPr>
              <a:t>”. Segretario Generale del Japan National Press Club.</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Stefania VITI</a:t>
            </a: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Ha vissuto lungamente in Giappone collaborando con numerose testate nazionali e internazionali. E’ autrice di pubblicazioni sul Giappone contemporaneo tra cui “l’Arte del Sushi” “Noto. </a:t>
            </a:r>
            <a:r>
              <a:rPr lang="it-IT" sz="1000" dirty="0" err="1" smtClean="0">
                <a:solidFill>
                  <a:schemeClr val="tx1">
                    <a:lumMod val="95000"/>
                    <a:lumOff val="5000"/>
                  </a:schemeClr>
                </a:solidFill>
                <a:latin typeface="Tahoma" pitchFamily="34" charset="0"/>
                <a:ea typeface="Tahoma" pitchFamily="34" charset="0"/>
                <a:cs typeface="Tahoma" pitchFamily="34" charset="0"/>
              </a:rPr>
              <a:t>Libro-taccuino</a:t>
            </a:r>
            <a:r>
              <a:rPr lang="it-IT" sz="1000" dirty="0" smtClean="0">
                <a:solidFill>
                  <a:schemeClr val="tx1">
                    <a:lumMod val="95000"/>
                    <a:lumOff val="5000"/>
                  </a:schemeClr>
                </a:solidFill>
                <a:latin typeface="Tahoma" pitchFamily="34" charset="0"/>
                <a:ea typeface="Tahoma" pitchFamily="34" charset="0"/>
                <a:cs typeface="Tahoma" pitchFamily="34" charset="0"/>
              </a:rPr>
              <a:t> per gli appassionati di viaggi e cultura giapponese” </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err="1" smtClean="0">
                <a:solidFill>
                  <a:schemeClr val="tx1">
                    <a:lumMod val="95000"/>
                    <a:lumOff val="5000"/>
                  </a:schemeClr>
                </a:solidFill>
                <a:latin typeface="Tahoma" pitchFamily="34" charset="0"/>
                <a:ea typeface="Tahoma" pitchFamily="34" charset="0"/>
                <a:cs typeface="Tahoma" pitchFamily="34" charset="0"/>
              </a:rPr>
              <a:t>Takayuki</a:t>
            </a:r>
            <a:r>
              <a:rPr lang="it-IT" sz="1000" b="1" dirty="0" smtClean="0">
                <a:solidFill>
                  <a:schemeClr val="tx1">
                    <a:lumMod val="95000"/>
                    <a:lumOff val="5000"/>
                  </a:schemeClr>
                </a:solidFill>
                <a:latin typeface="Tahoma" pitchFamily="34" charset="0"/>
                <a:ea typeface="Tahoma" pitchFamily="34" charset="0"/>
                <a:cs typeface="Tahoma" pitchFamily="34" charset="0"/>
              </a:rPr>
              <a:t> TERASHIMA</a:t>
            </a: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Ha illustrato le bellezze dell’Italia attraverso la produzione della serie televisiva “Racconti dei Borghi d’Italia”, in onda sulla </a:t>
            </a:r>
            <a:r>
              <a:rPr lang="it-IT" sz="1000" dirty="0" err="1" smtClean="0">
                <a:solidFill>
                  <a:schemeClr val="tx1">
                    <a:lumMod val="95000"/>
                    <a:lumOff val="5000"/>
                  </a:schemeClr>
                </a:solidFill>
                <a:latin typeface="Tahoma" pitchFamily="34" charset="0"/>
                <a:ea typeface="Tahoma" pitchFamily="34" charset="0"/>
                <a:cs typeface="Tahoma" pitchFamily="34" charset="0"/>
              </a:rPr>
              <a:t>Nippon</a:t>
            </a:r>
            <a:r>
              <a:rPr lang="it-IT" sz="1000" dirty="0" smtClean="0">
                <a:solidFill>
                  <a:schemeClr val="tx1">
                    <a:lumMod val="95000"/>
                    <a:lumOff val="5000"/>
                  </a:schemeClr>
                </a:solidFill>
                <a:latin typeface="Tahoma" pitchFamily="34" charset="0"/>
                <a:ea typeface="Tahoma" pitchFamily="34" charset="0"/>
                <a:cs typeface="Tahoma" pitchFamily="34" charset="0"/>
              </a:rPr>
              <a:t> </a:t>
            </a:r>
            <a:r>
              <a:rPr lang="it-IT" sz="1000" dirty="0" err="1" smtClean="0">
                <a:solidFill>
                  <a:schemeClr val="tx1">
                    <a:lumMod val="95000"/>
                    <a:lumOff val="5000"/>
                  </a:schemeClr>
                </a:solidFill>
                <a:latin typeface="Tahoma" pitchFamily="34" charset="0"/>
                <a:ea typeface="Tahoma" pitchFamily="34" charset="0"/>
                <a:cs typeface="Tahoma" pitchFamily="34" charset="0"/>
              </a:rPr>
              <a:t>Television</a:t>
            </a:r>
            <a:r>
              <a:rPr lang="it-IT" sz="1000" dirty="0" smtClean="0">
                <a:solidFill>
                  <a:schemeClr val="tx1">
                    <a:lumMod val="95000"/>
                    <a:lumOff val="5000"/>
                  </a:schemeClr>
                </a:solidFill>
                <a:latin typeface="Tahoma" pitchFamily="34" charset="0"/>
                <a:ea typeface="Tahoma" pitchFamily="34" charset="0"/>
                <a:cs typeface="Tahoma" pitchFamily="34" charset="0"/>
              </a:rPr>
              <a:t> – canale  BS NTV</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Antonio MOSCATELLO</a:t>
            </a: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Scrive per l’Agenzia di stampa </a:t>
            </a:r>
            <a:r>
              <a:rPr lang="it-IT" sz="1000" dirty="0" err="1" smtClean="0">
                <a:solidFill>
                  <a:schemeClr val="tx1">
                    <a:lumMod val="95000"/>
                    <a:lumOff val="5000"/>
                  </a:schemeClr>
                </a:solidFill>
                <a:latin typeface="Tahoma" pitchFamily="34" charset="0"/>
                <a:ea typeface="Tahoma" pitchFamily="34" charset="0"/>
                <a:cs typeface="Tahoma" pitchFamily="34" charset="0"/>
              </a:rPr>
              <a:t>Aska</a:t>
            </a:r>
            <a:r>
              <a:rPr lang="it-IT" sz="1000" dirty="0" smtClean="0">
                <a:solidFill>
                  <a:schemeClr val="tx1">
                    <a:lumMod val="95000"/>
                    <a:lumOff val="5000"/>
                  </a:schemeClr>
                </a:solidFill>
                <a:latin typeface="Tahoma" pitchFamily="34" charset="0"/>
                <a:ea typeface="Tahoma" pitchFamily="34" charset="0"/>
                <a:cs typeface="Tahoma" pitchFamily="34" charset="0"/>
              </a:rPr>
              <a:t> News. Autore di numerose pubblicazioni sul Giappone tra cui “</a:t>
            </a:r>
            <a:r>
              <a:rPr lang="it-IT" sz="1000" dirty="0" err="1" smtClean="0">
                <a:solidFill>
                  <a:schemeClr val="tx1">
                    <a:lumMod val="95000"/>
                    <a:lumOff val="5000"/>
                  </a:schemeClr>
                </a:solidFill>
                <a:latin typeface="Tahoma" pitchFamily="34" charset="0"/>
                <a:ea typeface="Tahoma" pitchFamily="34" charset="0"/>
                <a:cs typeface="Tahoma" pitchFamily="34" charset="0"/>
              </a:rPr>
              <a:t>Megumi</a:t>
            </a:r>
            <a:r>
              <a:rPr lang="it-IT" sz="1000" dirty="0" smtClean="0">
                <a:solidFill>
                  <a:schemeClr val="tx1">
                    <a:lumMod val="95000"/>
                    <a:lumOff val="5000"/>
                  </a:schemeClr>
                </a:solidFill>
                <a:latin typeface="Tahoma" pitchFamily="34" charset="0"/>
                <a:ea typeface="Tahoma" pitchFamily="34" charset="0"/>
                <a:cs typeface="Tahoma" pitchFamily="34" charset="0"/>
              </a:rPr>
              <a:t>”, “Forse non tutti sanno che in Giappone” e “A tutto Giappone”</a:t>
            </a:r>
          </a:p>
          <a:p>
            <a:pPr algn="just">
              <a:lnSpc>
                <a:spcPts val="400"/>
              </a:lnSpc>
            </a:pP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Yoko UCHIDA</a:t>
            </a: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dirty="0" smtClean="0">
                <a:solidFill>
                  <a:schemeClr val="tx1">
                    <a:lumMod val="95000"/>
                    <a:lumOff val="5000"/>
                  </a:schemeClr>
                </a:solidFill>
                <a:latin typeface="Tahoma" pitchFamily="34" charset="0"/>
                <a:ea typeface="Tahoma" pitchFamily="34" charset="0"/>
                <a:cs typeface="Tahoma" pitchFamily="34" charset="0"/>
              </a:rPr>
              <a:t>Scrittrice. Ha pubblicato numerosi articoli e libri sull'Italia, tradotti anche in cinese e coreano, tra i quali "</a:t>
            </a:r>
            <a:r>
              <a:rPr lang="it-IT" sz="1000" dirty="0" err="1" smtClean="0">
                <a:solidFill>
                  <a:schemeClr val="tx1">
                    <a:lumMod val="95000"/>
                    <a:lumOff val="5000"/>
                  </a:schemeClr>
                </a:solidFill>
                <a:latin typeface="Tahoma" pitchFamily="34" charset="0"/>
                <a:ea typeface="Tahoma" pitchFamily="34" charset="0"/>
                <a:cs typeface="Tahoma" pitchFamily="34" charset="0"/>
              </a:rPr>
              <a:t>Montereggio</a:t>
            </a:r>
            <a:r>
              <a:rPr lang="it-IT" sz="1000" dirty="0" smtClean="0">
                <a:solidFill>
                  <a:schemeClr val="tx1">
                    <a:lumMod val="95000"/>
                    <a:lumOff val="5000"/>
                  </a:schemeClr>
                </a:solidFill>
                <a:latin typeface="Tahoma" pitchFamily="34" charset="0"/>
                <a:ea typeface="Tahoma" pitchFamily="34" charset="0"/>
                <a:cs typeface="Tahoma" pitchFamily="34" charset="0"/>
              </a:rPr>
              <a:t>. Vicissitudini di librai viaggiatori da un paesino" </a:t>
            </a:r>
          </a:p>
          <a:p>
            <a:endParaRPr lang="it-IT" dirty="0"/>
          </a:p>
        </p:txBody>
      </p:sp>
      <p:sp>
        <p:nvSpPr>
          <p:cNvPr id="10" name="CasellaDiTesto 9"/>
          <p:cNvSpPr txBox="1"/>
          <p:nvPr/>
        </p:nvSpPr>
        <p:spPr>
          <a:xfrm>
            <a:off x="5214942" y="1285860"/>
            <a:ext cx="3571900" cy="4144724"/>
          </a:xfrm>
          <a:prstGeom prst="rect">
            <a:avLst/>
          </a:prstGeom>
          <a:noFill/>
        </p:spPr>
        <p:txBody>
          <a:bodyPr wrap="square" rtlCol="0">
            <a:spAutoFit/>
          </a:bodyPr>
          <a:lstStyle/>
          <a:p>
            <a:pPr algn="just"/>
            <a:r>
              <a:rPr lang="it-IT" altLang="ja-JP" sz="1000" b="1" dirty="0" err="1" smtClean="0">
                <a:solidFill>
                  <a:schemeClr val="tx1">
                    <a:lumMod val="95000"/>
                    <a:lumOff val="5000"/>
                  </a:schemeClr>
                </a:solidFill>
                <a:latin typeface="Tahoma" pitchFamily="34" charset="0"/>
                <a:ea typeface="Tahoma" pitchFamily="34" charset="0"/>
                <a:cs typeface="Tahoma" pitchFamily="34" charset="0"/>
              </a:rPr>
              <a:t>Shuichi</a:t>
            </a:r>
            <a:r>
              <a:rPr lang="it-IT" altLang="ja-JP" sz="1000" b="1" dirty="0" smtClean="0">
                <a:solidFill>
                  <a:schemeClr val="tx1">
                    <a:lumMod val="95000"/>
                    <a:lumOff val="5000"/>
                  </a:schemeClr>
                </a:solidFill>
                <a:latin typeface="Tahoma" pitchFamily="34" charset="0"/>
                <a:ea typeface="Tahoma" pitchFamily="34" charset="0"/>
                <a:cs typeface="Tahoma" pitchFamily="34" charset="0"/>
              </a:rPr>
              <a:t> HABU</a:t>
            </a:r>
            <a:endParaRPr lang="it-IT" altLang="ja-JP"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ja-JP" altLang="it-IT" sz="1000" dirty="0" smtClean="0">
                <a:solidFill>
                  <a:schemeClr val="tx1">
                    <a:lumMod val="95000"/>
                    <a:lumOff val="5000"/>
                  </a:schemeClr>
                </a:solidFill>
                <a:latin typeface="+mn-ea"/>
              </a:rPr>
              <a:t>日刊紙「読売新聞」文化部編集長、イタリア支局長。日本記者クラブ専務理事。</a:t>
            </a:r>
            <a:endParaRPr lang="it-IT" altLang="ja-JP" sz="1000" dirty="0" smtClean="0">
              <a:solidFill>
                <a:schemeClr val="tx1">
                  <a:lumMod val="95000"/>
                  <a:lumOff val="5000"/>
                </a:schemeClr>
              </a:solidFill>
              <a:latin typeface="+mn-ea"/>
            </a:endParaRPr>
          </a:p>
          <a:p>
            <a:pPr algn="just">
              <a:lnSpc>
                <a:spcPts val="400"/>
              </a:lnSpc>
            </a:pPr>
            <a:endParaRPr lang="ja-JP" altLang="it-IT" sz="1000" dirty="0" smtClean="0">
              <a:solidFill>
                <a:schemeClr val="tx1">
                  <a:lumMod val="95000"/>
                  <a:lumOff val="5000"/>
                </a:schemeClr>
              </a:solidFill>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Stefania VITI</a:t>
            </a:r>
          </a:p>
          <a:p>
            <a:pPr algn="just"/>
            <a:r>
              <a:rPr lang="ja-JP" altLang="it-IT" sz="1000" dirty="0" smtClean="0">
                <a:solidFill>
                  <a:schemeClr val="tx1">
                    <a:lumMod val="95000"/>
                    <a:lumOff val="5000"/>
                  </a:schemeClr>
                </a:solidFill>
                <a:latin typeface="+mn-ea"/>
                <a:cs typeface="Tahoma" pitchFamily="34" charset="0"/>
              </a:rPr>
              <a:t>国内・国際報道機関とのコラボで長期日本滞在。「</a:t>
            </a:r>
            <a:r>
              <a:rPr lang="it-IT" sz="1000" dirty="0" smtClean="0">
                <a:solidFill>
                  <a:schemeClr val="tx1">
                    <a:lumMod val="95000"/>
                    <a:lumOff val="5000"/>
                  </a:schemeClr>
                </a:solidFill>
                <a:latin typeface="+mn-ea"/>
                <a:cs typeface="Tahoma" pitchFamily="34" charset="0"/>
              </a:rPr>
              <a:t>l’Arte del Sushi（</a:t>
            </a:r>
            <a:r>
              <a:rPr lang="ja-JP" altLang="it-IT" sz="1000" dirty="0" smtClean="0">
                <a:solidFill>
                  <a:schemeClr val="tx1">
                    <a:lumMod val="95000"/>
                    <a:lumOff val="5000"/>
                  </a:schemeClr>
                </a:solidFill>
                <a:latin typeface="+mn-ea"/>
                <a:cs typeface="Tahoma" pitchFamily="34" charset="0"/>
              </a:rPr>
              <a:t>仮訳：寿司の技）」「</a:t>
            </a:r>
            <a:r>
              <a:rPr lang="it-IT" sz="1000" dirty="0" smtClean="0">
                <a:solidFill>
                  <a:schemeClr val="tx1">
                    <a:lumMod val="95000"/>
                    <a:lumOff val="5000"/>
                  </a:schemeClr>
                </a:solidFill>
                <a:latin typeface="+mn-ea"/>
                <a:cs typeface="Tahoma" pitchFamily="34" charset="0"/>
              </a:rPr>
              <a:t>Noto. </a:t>
            </a:r>
            <a:r>
              <a:rPr lang="it-IT" sz="1000" dirty="0" err="1" smtClean="0">
                <a:solidFill>
                  <a:schemeClr val="tx1">
                    <a:lumMod val="95000"/>
                    <a:lumOff val="5000"/>
                  </a:schemeClr>
                </a:solidFill>
                <a:latin typeface="+mn-ea"/>
                <a:cs typeface="Tahoma" pitchFamily="34" charset="0"/>
              </a:rPr>
              <a:t>Libro-taccuino</a:t>
            </a:r>
            <a:r>
              <a:rPr lang="it-IT" sz="1000" dirty="0" smtClean="0">
                <a:solidFill>
                  <a:schemeClr val="tx1">
                    <a:lumMod val="95000"/>
                    <a:lumOff val="5000"/>
                  </a:schemeClr>
                </a:solidFill>
                <a:latin typeface="+mn-ea"/>
                <a:cs typeface="Tahoma" pitchFamily="34" charset="0"/>
              </a:rPr>
              <a:t> per gli appassionati di viaggi e cultura giapponese（</a:t>
            </a:r>
            <a:r>
              <a:rPr lang="ja-JP" altLang="it-IT" sz="1000" dirty="0" smtClean="0">
                <a:solidFill>
                  <a:schemeClr val="tx1">
                    <a:lumMod val="95000"/>
                    <a:lumOff val="5000"/>
                  </a:schemeClr>
                </a:solidFill>
                <a:latin typeface="+mn-ea"/>
                <a:cs typeface="Tahoma" pitchFamily="34" charset="0"/>
              </a:rPr>
              <a:t>仮訳：ノート。日本での旅そして日本文化を愛する人へのメモ）」を始め多くの現代日本関連著作。</a:t>
            </a:r>
            <a:endParaRPr lang="it-IT" altLang="ja-JP" sz="1000" dirty="0" smtClean="0">
              <a:solidFill>
                <a:schemeClr val="tx1">
                  <a:lumMod val="95000"/>
                  <a:lumOff val="5000"/>
                </a:schemeClr>
              </a:solidFill>
              <a:latin typeface="+mn-ea"/>
              <a:cs typeface="Tahoma" pitchFamily="34" charset="0"/>
            </a:endParaRPr>
          </a:p>
          <a:p>
            <a:pPr algn="just">
              <a:lnSpc>
                <a:spcPts val="400"/>
              </a:lnSpc>
            </a:pPr>
            <a:endParaRPr lang="ja-JP" altLang="it-IT" sz="1000" dirty="0" smtClean="0">
              <a:solidFill>
                <a:schemeClr val="tx1">
                  <a:lumMod val="95000"/>
                  <a:lumOff val="5000"/>
                </a:schemeClr>
              </a:solidFill>
              <a:latin typeface="Tahoma" pitchFamily="34" charset="0"/>
              <a:cs typeface="Tahoma" pitchFamily="34" charset="0"/>
            </a:endParaRPr>
          </a:p>
          <a:p>
            <a:pPr algn="just"/>
            <a:r>
              <a:rPr lang="it-IT" altLang="ja-JP" sz="1000" b="1" dirty="0" err="1" smtClean="0">
                <a:solidFill>
                  <a:schemeClr val="tx1">
                    <a:lumMod val="95000"/>
                    <a:lumOff val="5000"/>
                  </a:schemeClr>
                </a:solidFill>
                <a:latin typeface="Tahoma" pitchFamily="34" charset="0"/>
                <a:ea typeface="Tahoma" pitchFamily="34" charset="0"/>
                <a:cs typeface="Tahoma" pitchFamily="34" charset="0"/>
              </a:rPr>
              <a:t>Takayuki</a:t>
            </a:r>
            <a:r>
              <a:rPr lang="it-IT" altLang="ja-JP" sz="1000" b="1" dirty="0" smtClean="0">
                <a:solidFill>
                  <a:schemeClr val="tx1">
                    <a:lumMod val="95000"/>
                    <a:lumOff val="5000"/>
                  </a:schemeClr>
                </a:solidFill>
                <a:latin typeface="Tahoma" pitchFamily="34" charset="0"/>
                <a:ea typeface="Tahoma" pitchFamily="34" charset="0"/>
                <a:cs typeface="Tahoma" pitchFamily="34" charset="0"/>
              </a:rPr>
              <a:t> TERASHIMA</a:t>
            </a:r>
          </a:p>
          <a:p>
            <a:pPr algn="just"/>
            <a:r>
              <a:rPr lang="it-IT" altLang="ja-JP" sz="1000" dirty="0" smtClean="0">
                <a:solidFill>
                  <a:schemeClr val="tx1">
                    <a:lumMod val="95000"/>
                    <a:lumOff val="5000"/>
                  </a:schemeClr>
                </a:solidFill>
                <a:latin typeface="+mn-ea"/>
                <a:cs typeface="Tahoma" pitchFamily="34" charset="0"/>
              </a:rPr>
              <a:t>BS NTV</a:t>
            </a:r>
            <a:r>
              <a:rPr lang="ja-JP" altLang="it-IT" sz="1000" dirty="0" smtClean="0">
                <a:solidFill>
                  <a:schemeClr val="tx1">
                    <a:lumMod val="95000"/>
                    <a:lumOff val="5000"/>
                  </a:schemeClr>
                </a:solidFill>
                <a:latin typeface="+mn-ea"/>
                <a:cs typeface="Tahoma" pitchFamily="34" charset="0"/>
              </a:rPr>
              <a:t>で放映された日本テレビ局番組「</a:t>
            </a:r>
            <a:r>
              <a:rPr lang="it-IT" altLang="ja-JP" sz="1000" dirty="0" smtClean="0">
                <a:solidFill>
                  <a:schemeClr val="tx1">
                    <a:lumMod val="95000"/>
                    <a:lumOff val="5000"/>
                  </a:schemeClr>
                </a:solidFill>
                <a:latin typeface="+mn-ea"/>
                <a:cs typeface="Tahoma" pitchFamily="34" charset="0"/>
              </a:rPr>
              <a:t>Racconti dei Borghi d’Italia</a:t>
            </a:r>
            <a:r>
              <a:rPr lang="ja-JP" altLang="it-IT" sz="1000" dirty="0" smtClean="0">
                <a:solidFill>
                  <a:schemeClr val="tx1">
                    <a:lumMod val="95000"/>
                    <a:lumOff val="5000"/>
                  </a:schemeClr>
                </a:solidFill>
                <a:latin typeface="+mn-ea"/>
                <a:cs typeface="Tahoma" pitchFamily="34" charset="0"/>
              </a:rPr>
              <a:t>（イタリア　小さな村の物語）」を通してイタリアの美しさを紹介。</a:t>
            </a:r>
            <a:endParaRPr lang="it-IT" altLang="ja-JP" sz="1000" dirty="0" smtClean="0">
              <a:solidFill>
                <a:schemeClr val="tx1">
                  <a:lumMod val="95000"/>
                  <a:lumOff val="5000"/>
                </a:schemeClr>
              </a:solidFill>
              <a:latin typeface="+mn-ea"/>
              <a:cs typeface="Tahoma" pitchFamily="34" charset="0"/>
            </a:endParaRPr>
          </a:p>
          <a:p>
            <a:pPr algn="just">
              <a:lnSpc>
                <a:spcPts val="400"/>
              </a:lnSpc>
            </a:pPr>
            <a:endParaRPr lang="ja-JP" altLang="it-IT" sz="1000" dirty="0" smtClean="0">
              <a:solidFill>
                <a:schemeClr val="tx1">
                  <a:lumMod val="95000"/>
                  <a:lumOff val="5000"/>
                </a:schemeClr>
              </a:solidFill>
              <a:latin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Antonio MOSCATELLO</a:t>
            </a:r>
          </a:p>
          <a:p>
            <a:pPr algn="just"/>
            <a:r>
              <a:rPr lang="ja-JP" altLang="it-IT" sz="1000" dirty="0" smtClean="0">
                <a:solidFill>
                  <a:schemeClr val="tx1">
                    <a:lumMod val="95000"/>
                    <a:lumOff val="5000"/>
                  </a:schemeClr>
                </a:solidFill>
                <a:latin typeface="+mn-ea"/>
                <a:cs typeface="Tahoma" pitchFamily="34" charset="0"/>
              </a:rPr>
              <a:t>通信社</a:t>
            </a:r>
            <a:r>
              <a:rPr lang="it-IT" sz="1000" dirty="0" err="1" smtClean="0">
                <a:solidFill>
                  <a:schemeClr val="tx1">
                    <a:lumMod val="95000"/>
                    <a:lumOff val="5000"/>
                  </a:schemeClr>
                </a:solidFill>
                <a:latin typeface="+mn-ea"/>
                <a:cs typeface="Tahoma" pitchFamily="34" charset="0"/>
              </a:rPr>
              <a:t>Aska</a:t>
            </a:r>
            <a:r>
              <a:rPr lang="it-IT" sz="1000" dirty="0" smtClean="0">
                <a:solidFill>
                  <a:schemeClr val="tx1">
                    <a:lumMod val="95000"/>
                    <a:lumOff val="5000"/>
                  </a:schemeClr>
                </a:solidFill>
                <a:latin typeface="+mn-ea"/>
                <a:cs typeface="Tahoma" pitchFamily="34" charset="0"/>
              </a:rPr>
              <a:t> News</a:t>
            </a:r>
            <a:r>
              <a:rPr lang="ja-JP" altLang="it-IT" sz="1000" dirty="0" smtClean="0">
                <a:solidFill>
                  <a:schemeClr val="tx1">
                    <a:lumMod val="95000"/>
                    <a:lumOff val="5000"/>
                  </a:schemeClr>
                </a:solidFill>
                <a:latin typeface="+mn-ea"/>
                <a:cs typeface="Tahoma" pitchFamily="34" charset="0"/>
              </a:rPr>
              <a:t>記者。「</a:t>
            </a:r>
            <a:r>
              <a:rPr lang="it-IT" sz="1000" dirty="0" err="1" smtClean="0">
                <a:solidFill>
                  <a:schemeClr val="tx1">
                    <a:lumMod val="95000"/>
                    <a:lumOff val="5000"/>
                  </a:schemeClr>
                </a:solidFill>
                <a:latin typeface="+mn-ea"/>
                <a:cs typeface="Tahoma" pitchFamily="34" charset="0"/>
              </a:rPr>
              <a:t>Megumi</a:t>
            </a:r>
            <a:r>
              <a:rPr lang="it-IT" sz="1000" dirty="0" smtClean="0">
                <a:solidFill>
                  <a:schemeClr val="tx1">
                    <a:lumMod val="95000"/>
                    <a:lumOff val="5000"/>
                  </a:schemeClr>
                </a:solidFill>
                <a:latin typeface="+mn-ea"/>
                <a:cs typeface="Tahoma" pitchFamily="34" charset="0"/>
              </a:rPr>
              <a:t>（</a:t>
            </a:r>
            <a:r>
              <a:rPr lang="ja-JP" altLang="it-IT" sz="1000" dirty="0" smtClean="0">
                <a:solidFill>
                  <a:schemeClr val="tx1">
                    <a:lumMod val="95000"/>
                    <a:lumOff val="5000"/>
                  </a:schemeClr>
                </a:solidFill>
                <a:latin typeface="+mn-ea"/>
                <a:cs typeface="Tahoma" pitchFamily="34" charset="0"/>
              </a:rPr>
              <a:t>めぐみ）」「</a:t>
            </a:r>
            <a:r>
              <a:rPr lang="it-IT" sz="1000" dirty="0" smtClean="0">
                <a:solidFill>
                  <a:schemeClr val="tx1">
                    <a:lumMod val="95000"/>
                    <a:lumOff val="5000"/>
                  </a:schemeClr>
                </a:solidFill>
                <a:latin typeface="+mn-ea"/>
                <a:cs typeface="Tahoma" pitchFamily="34" charset="0"/>
              </a:rPr>
              <a:t>Forse non tutti sanno che in Giappone” e “A tutto Giappone（</a:t>
            </a:r>
            <a:r>
              <a:rPr lang="ja-JP" altLang="it-IT" sz="1000" dirty="0" smtClean="0">
                <a:solidFill>
                  <a:schemeClr val="tx1">
                    <a:lumMod val="95000"/>
                    <a:lumOff val="5000"/>
                  </a:schemeClr>
                </a:solidFill>
                <a:latin typeface="+mn-ea"/>
                <a:cs typeface="Tahoma" pitchFamily="34" charset="0"/>
              </a:rPr>
              <a:t>仮訳：多分誰もが日本ではこうだとは知らない）」「</a:t>
            </a:r>
            <a:r>
              <a:rPr lang="it-IT" sz="1000" dirty="0" smtClean="0">
                <a:solidFill>
                  <a:schemeClr val="tx1">
                    <a:lumMod val="95000"/>
                    <a:lumOff val="5000"/>
                  </a:schemeClr>
                </a:solidFill>
                <a:latin typeface="+mn-ea"/>
                <a:cs typeface="Tahoma" pitchFamily="34" charset="0"/>
              </a:rPr>
              <a:t>A tutto Giappone（</a:t>
            </a:r>
            <a:r>
              <a:rPr lang="ja-JP" altLang="it-IT" sz="1000" dirty="0" smtClean="0">
                <a:solidFill>
                  <a:schemeClr val="tx1">
                    <a:lumMod val="95000"/>
                    <a:lumOff val="5000"/>
                  </a:schemeClr>
                </a:solidFill>
                <a:latin typeface="+mn-ea"/>
                <a:cs typeface="Tahoma" pitchFamily="34" charset="0"/>
              </a:rPr>
              <a:t>仮訳：日本のすべて）」等日本をテーマとした多数の著作。</a:t>
            </a:r>
            <a:endParaRPr lang="it-IT" altLang="ja-JP" sz="1000" dirty="0" smtClean="0">
              <a:solidFill>
                <a:schemeClr val="tx1">
                  <a:lumMod val="95000"/>
                  <a:lumOff val="5000"/>
                </a:schemeClr>
              </a:solidFill>
              <a:latin typeface="+mn-ea"/>
              <a:cs typeface="Tahoma" pitchFamily="34" charset="0"/>
            </a:endParaRPr>
          </a:p>
          <a:p>
            <a:pPr algn="just">
              <a:lnSpc>
                <a:spcPts val="400"/>
              </a:lnSpc>
            </a:pPr>
            <a:endParaRPr lang="it-IT" altLang="ja-JP" sz="1000" dirty="0" smtClean="0">
              <a:solidFill>
                <a:schemeClr val="tx1">
                  <a:lumMod val="95000"/>
                  <a:lumOff val="5000"/>
                </a:schemeClr>
              </a:solidFill>
              <a:latin typeface="Tahoma" pitchFamily="34" charset="0"/>
              <a:ea typeface="Tahoma" pitchFamily="34" charset="0"/>
              <a:cs typeface="Tahoma" pitchFamily="34" charset="0"/>
            </a:endParaRPr>
          </a:p>
          <a:p>
            <a:pPr algn="just"/>
            <a:r>
              <a:rPr lang="it-IT" sz="1000" b="1" dirty="0" smtClean="0">
                <a:solidFill>
                  <a:schemeClr val="tx1">
                    <a:lumMod val="95000"/>
                    <a:lumOff val="5000"/>
                  </a:schemeClr>
                </a:solidFill>
                <a:latin typeface="Tahoma" pitchFamily="34" charset="0"/>
                <a:ea typeface="Tahoma" pitchFamily="34" charset="0"/>
                <a:cs typeface="Tahoma" pitchFamily="34" charset="0"/>
              </a:rPr>
              <a:t>Yoko UCHIDA</a:t>
            </a:r>
          </a:p>
          <a:p>
            <a:pPr algn="just"/>
            <a:r>
              <a:rPr lang="ja-JP" altLang="it-IT" sz="1000" dirty="0" smtClean="0">
                <a:solidFill>
                  <a:schemeClr val="tx1">
                    <a:lumMod val="95000"/>
                    <a:lumOff val="5000"/>
                  </a:schemeClr>
                </a:solidFill>
                <a:latin typeface="+mn-ea"/>
                <a:cs typeface="Tahoma" pitchFamily="34" charset="0"/>
              </a:rPr>
              <a:t>作家。「</a:t>
            </a:r>
            <a:r>
              <a:rPr lang="it-IT" sz="1000" dirty="0" err="1" smtClean="0">
                <a:solidFill>
                  <a:schemeClr val="tx1">
                    <a:lumMod val="95000"/>
                    <a:lumOff val="5000"/>
                  </a:schemeClr>
                </a:solidFill>
                <a:latin typeface="+mn-ea"/>
                <a:cs typeface="Tahoma" pitchFamily="34" charset="0"/>
              </a:rPr>
              <a:t>Montereggio</a:t>
            </a:r>
            <a:r>
              <a:rPr lang="it-IT" sz="1000" dirty="0" smtClean="0">
                <a:solidFill>
                  <a:schemeClr val="tx1">
                    <a:lumMod val="95000"/>
                    <a:lumOff val="5000"/>
                  </a:schemeClr>
                </a:solidFill>
                <a:latin typeface="+mn-ea"/>
                <a:cs typeface="Tahoma" pitchFamily="34" charset="0"/>
              </a:rPr>
              <a:t>. Vicissitudini di librai viaggiatori da un paesino（</a:t>
            </a:r>
            <a:r>
              <a:rPr lang="ja-JP" altLang="it-IT" sz="1000" dirty="0" smtClean="0">
                <a:solidFill>
                  <a:schemeClr val="tx1">
                    <a:lumMod val="95000"/>
                    <a:lumOff val="5000"/>
                  </a:schemeClr>
                </a:solidFill>
                <a:latin typeface="+mn-ea"/>
                <a:cs typeface="Tahoma" pitchFamily="34" charset="0"/>
              </a:rPr>
              <a:t>モンテレッジョ　小さな村の旅する本屋の物語）」などイタリア関連多数の著作。本書は中国語、韓国語にも翻訳され日本でのベストセラー。</a:t>
            </a:r>
          </a:p>
          <a:p>
            <a:pPr algn="just"/>
            <a:endParaRPr lang="it-IT" sz="1000" dirty="0">
              <a:solidFill>
                <a:schemeClr val="tx1">
                  <a:lumMod val="95000"/>
                  <a:lumOff val="5000"/>
                </a:schemeClr>
              </a:solidFill>
              <a:latin typeface="+mn-ea"/>
              <a:cs typeface="Tahoma" pitchFamily="34" charset="0"/>
            </a:endParaRPr>
          </a:p>
        </p:txBody>
      </p:sp>
      <p:cxnSp>
        <p:nvCxnSpPr>
          <p:cNvPr id="12" name="Connettore 1 11"/>
          <p:cNvCxnSpPr/>
          <p:nvPr/>
        </p:nvCxnSpPr>
        <p:spPr>
          <a:xfrm rot="5400000">
            <a:off x="2965439" y="3249611"/>
            <a:ext cx="3929090"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CasellaDiTesto 12"/>
          <p:cNvSpPr txBox="1"/>
          <p:nvPr/>
        </p:nvSpPr>
        <p:spPr>
          <a:xfrm>
            <a:off x="428596" y="6215082"/>
            <a:ext cx="2500330" cy="754053"/>
          </a:xfrm>
          <a:prstGeom prst="rect">
            <a:avLst/>
          </a:prstGeom>
          <a:noFill/>
        </p:spPr>
        <p:txBody>
          <a:bodyPr wrap="square" rtlCol="0">
            <a:spAutoFit/>
          </a:bodyPr>
          <a:lstStyle/>
          <a:p>
            <a:r>
              <a:rPr lang="it-IT" sz="800" dirty="0" smtClean="0">
                <a:solidFill>
                  <a:schemeClr val="tx1">
                    <a:lumMod val="50000"/>
                    <a:lumOff val="50000"/>
                  </a:schemeClr>
                </a:solidFill>
                <a:latin typeface="Tahoma" pitchFamily="34" charset="0"/>
                <a:ea typeface="Tahoma" pitchFamily="34" charset="0"/>
                <a:cs typeface="Tahoma" pitchFamily="34" charset="0"/>
              </a:rPr>
              <a:t>PREMIO </a:t>
            </a:r>
          </a:p>
          <a:p>
            <a:pPr lvl="0"/>
            <a:r>
              <a:rPr lang="it-IT" sz="800" dirty="0" smtClean="0">
                <a:solidFill>
                  <a:schemeClr val="tx1">
                    <a:lumMod val="50000"/>
                    <a:lumOff val="50000"/>
                  </a:schemeClr>
                </a:solidFill>
                <a:latin typeface="Tahoma" pitchFamily="34" charset="0"/>
                <a:ea typeface="Tahoma" pitchFamily="34" charset="0"/>
                <a:cs typeface="Tahoma" pitchFamily="34" charset="0"/>
              </a:rPr>
              <a:t>Umberto </a:t>
            </a:r>
            <a:r>
              <a:rPr lang="it-IT" sz="800" dirty="0" err="1" smtClean="0">
                <a:solidFill>
                  <a:schemeClr val="tx1">
                    <a:lumMod val="50000"/>
                    <a:lumOff val="50000"/>
                  </a:schemeClr>
                </a:solidFill>
                <a:latin typeface="Tahoma" pitchFamily="34" charset="0"/>
                <a:ea typeface="Tahoma" pitchFamily="34" charset="0"/>
                <a:cs typeface="Tahoma" pitchFamily="34" charset="0"/>
              </a:rPr>
              <a:t>AGNELL</a:t>
            </a:r>
            <a:r>
              <a:rPr lang="it-IT" sz="800" dirty="0" err="1" smtClean="0">
                <a:solidFill>
                  <a:schemeClr val="tx1">
                    <a:lumMod val="50000"/>
                    <a:lumOff val="50000"/>
                  </a:schemeClr>
                </a:solidFill>
                <a:latin typeface="Bodoni MT" pitchFamily="18" charset="0"/>
              </a:rPr>
              <a:t>I|</a:t>
            </a:r>
            <a:r>
              <a:rPr lang="ja-JP" altLang="it-IT" sz="800" dirty="0" smtClean="0">
                <a:solidFill>
                  <a:schemeClr val="tx1">
                    <a:lumMod val="50000"/>
                    <a:lumOff val="50000"/>
                  </a:schemeClr>
                </a:solidFill>
                <a:latin typeface="+mn-ea"/>
                <a:cs typeface="Tahoma" pitchFamily="34" charset="0"/>
              </a:rPr>
              <a:t>ウンベルト・アニェッリ記念賞</a:t>
            </a:r>
            <a:endParaRPr lang="it-IT" sz="800" dirty="0" smtClean="0">
              <a:solidFill>
                <a:schemeClr val="tx1">
                  <a:lumMod val="50000"/>
                  <a:lumOff val="50000"/>
                </a:schemeClr>
              </a:solidFill>
              <a:latin typeface="Bodoni MT" pitchFamily="18" charset="0"/>
            </a:endParaRPr>
          </a:p>
          <a:p>
            <a:r>
              <a:rPr lang="it-IT" sz="800" dirty="0" smtClean="0">
                <a:solidFill>
                  <a:schemeClr val="tx1">
                    <a:lumMod val="50000"/>
                    <a:lumOff val="50000"/>
                  </a:schemeClr>
                </a:solidFill>
                <a:latin typeface="Bodoni MT" pitchFamily="18" charset="0"/>
              </a:rPr>
              <a:t>                                  </a:t>
            </a:r>
          </a:p>
          <a:p>
            <a:endParaRPr lang="it-IT" dirty="0"/>
          </a:p>
        </p:txBody>
      </p:sp>
      <p:pic>
        <p:nvPicPr>
          <p:cNvPr id="7" name="Immagine 6" descr="Nuovo Logo FIG_trasparente_Black Laterale (1).png"/>
          <p:cNvPicPr>
            <a:picLocks noChangeAspect="1"/>
          </p:cNvPicPr>
          <p:nvPr/>
        </p:nvPicPr>
        <p:blipFill>
          <a:blip r:embed="rId2" cstate="print"/>
          <a:stretch>
            <a:fillRect/>
          </a:stretch>
        </p:blipFill>
        <p:spPr>
          <a:xfrm>
            <a:off x="357158" y="142852"/>
            <a:ext cx="1558029" cy="86101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714612" y="5000636"/>
            <a:ext cx="4500594" cy="1446550"/>
          </a:xfrm>
          <a:prstGeom prst="rect">
            <a:avLst/>
          </a:prstGeom>
          <a:noFill/>
        </p:spPr>
        <p:txBody>
          <a:bodyPr wrap="square" rtlCol="0">
            <a:spAutoFit/>
          </a:bodyPr>
          <a:lstStyle/>
          <a:p>
            <a:pPr algn="ctr"/>
            <a:r>
              <a:rPr lang="it-IT" sz="1000" dirty="0" smtClean="0">
                <a:solidFill>
                  <a:schemeClr val="tx1">
                    <a:lumMod val="95000"/>
                    <a:lumOff val="5000"/>
                  </a:schemeClr>
                </a:solidFill>
                <a:latin typeface="Tahoma" pitchFamily="34" charset="0"/>
                <a:ea typeface="Tahoma" pitchFamily="34" charset="0"/>
                <a:cs typeface="Tahoma" pitchFamily="34" charset="0"/>
              </a:rPr>
              <a:t>c/o Ministero degli Affari Esteri e della Cooperazione Internazionale</a:t>
            </a:r>
          </a:p>
          <a:p>
            <a:pPr algn="ctr"/>
            <a:r>
              <a:rPr lang="it-IT" sz="1000" dirty="0" smtClean="0">
                <a:solidFill>
                  <a:schemeClr val="tx1">
                    <a:lumMod val="95000"/>
                    <a:lumOff val="5000"/>
                  </a:schemeClr>
                </a:solidFill>
                <a:latin typeface="Tahoma" pitchFamily="34" charset="0"/>
                <a:ea typeface="Tahoma" pitchFamily="34" charset="0"/>
                <a:cs typeface="Tahoma" pitchFamily="34" charset="0"/>
              </a:rPr>
              <a:t>Piazzale della Farnesina, 1 – 00135 Roma</a:t>
            </a:r>
          </a:p>
          <a:p>
            <a:pPr algn="ctr"/>
            <a:r>
              <a:rPr lang="it-IT" sz="1000" dirty="0" smtClean="0">
                <a:solidFill>
                  <a:schemeClr val="tx1">
                    <a:lumMod val="95000"/>
                    <a:lumOff val="5000"/>
                  </a:schemeClr>
                </a:solidFill>
                <a:latin typeface="Tahoma" pitchFamily="34" charset="0"/>
                <a:ea typeface="Tahoma" pitchFamily="34" charset="0"/>
                <a:cs typeface="Tahoma" pitchFamily="34" charset="0"/>
              </a:rPr>
              <a:t>Tel. +39 06 36915232 / +39 06 36914182</a:t>
            </a:r>
          </a:p>
          <a:p>
            <a:pPr algn="ctr"/>
            <a:r>
              <a:rPr lang="it-IT" sz="1000" dirty="0" smtClean="0">
                <a:solidFill>
                  <a:schemeClr val="tx1">
                    <a:lumMod val="95000"/>
                    <a:lumOff val="5000"/>
                  </a:schemeClr>
                </a:solidFill>
                <a:latin typeface="Tahoma" pitchFamily="34" charset="0"/>
                <a:ea typeface="Tahoma" pitchFamily="34" charset="0"/>
                <a:cs typeface="Tahoma" pitchFamily="34" charset="0"/>
              </a:rPr>
              <a:t>e-mail: </a:t>
            </a:r>
            <a:r>
              <a:rPr lang="it-IT" sz="1000" dirty="0" smtClean="0">
                <a:solidFill>
                  <a:schemeClr val="tx1">
                    <a:lumMod val="95000"/>
                    <a:lumOff val="5000"/>
                  </a:schemeClr>
                </a:solidFill>
                <a:latin typeface="Tahoma" pitchFamily="34" charset="0"/>
                <a:ea typeface="Tahoma" pitchFamily="34" charset="0"/>
                <a:cs typeface="Tahoma" pitchFamily="34" charset="0"/>
                <a:hlinkClick r:id="rId2"/>
              </a:rPr>
              <a:t>fondazione@italiagiappone.it</a:t>
            </a: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ctr"/>
            <a:r>
              <a:rPr lang="it-IT" sz="1000" dirty="0" smtClean="0">
                <a:solidFill>
                  <a:schemeClr val="tx1">
                    <a:lumMod val="95000"/>
                    <a:lumOff val="5000"/>
                  </a:schemeClr>
                </a:solidFill>
                <a:latin typeface="Tahoma" pitchFamily="34" charset="0"/>
                <a:ea typeface="Tahoma" pitchFamily="34" charset="0"/>
                <a:cs typeface="Tahoma" pitchFamily="34" charset="0"/>
                <a:hlinkClick r:id="rId3"/>
              </a:rPr>
              <a:t>www.italiagiappone.it</a:t>
            </a: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ctr"/>
            <a:r>
              <a:rPr lang="it-IT" sz="1000" dirty="0" err="1" smtClean="0">
                <a:solidFill>
                  <a:schemeClr val="tx1">
                    <a:lumMod val="95000"/>
                    <a:lumOff val="5000"/>
                  </a:schemeClr>
                </a:solidFill>
                <a:latin typeface="Tahoma" pitchFamily="34" charset="0"/>
                <a:ea typeface="Tahoma" pitchFamily="34" charset="0"/>
                <a:cs typeface="Tahoma" pitchFamily="34" charset="0"/>
              </a:rPr>
              <a:t>Twitter</a:t>
            </a:r>
            <a:r>
              <a:rPr lang="it-IT" sz="1000" dirty="0" smtClean="0">
                <a:solidFill>
                  <a:schemeClr val="tx1">
                    <a:lumMod val="95000"/>
                    <a:lumOff val="5000"/>
                  </a:schemeClr>
                </a:solidFill>
                <a:latin typeface="Tahoma" pitchFamily="34" charset="0"/>
                <a:ea typeface="Tahoma" pitchFamily="34" charset="0"/>
                <a:cs typeface="Tahoma" pitchFamily="34" charset="0"/>
              </a:rPr>
              <a:t>: </a:t>
            </a:r>
            <a:r>
              <a:rPr lang="it-IT" sz="1000" dirty="0" err="1" smtClean="0">
                <a:solidFill>
                  <a:schemeClr val="tx1">
                    <a:lumMod val="95000"/>
                    <a:lumOff val="5000"/>
                  </a:schemeClr>
                </a:solidFill>
                <a:latin typeface="Tahoma" pitchFamily="34" charset="0"/>
                <a:ea typeface="Tahoma" pitchFamily="34" charset="0"/>
                <a:cs typeface="Tahoma" pitchFamily="34" charset="0"/>
              </a:rPr>
              <a:t>@italiagiappone</a:t>
            </a:r>
            <a:endParaRPr lang="it-IT" sz="1000" dirty="0" smtClean="0">
              <a:solidFill>
                <a:schemeClr val="tx1">
                  <a:lumMod val="95000"/>
                  <a:lumOff val="5000"/>
                </a:schemeClr>
              </a:solidFill>
              <a:latin typeface="Tahoma" pitchFamily="34" charset="0"/>
              <a:ea typeface="Tahoma" pitchFamily="34" charset="0"/>
              <a:cs typeface="Tahoma" pitchFamily="34" charset="0"/>
            </a:endParaRPr>
          </a:p>
          <a:p>
            <a:pPr algn="ctr"/>
            <a:r>
              <a:rPr lang="it-IT" sz="1000" dirty="0" err="1" smtClean="0">
                <a:solidFill>
                  <a:schemeClr val="tx1">
                    <a:lumMod val="95000"/>
                    <a:lumOff val="5000"/>
                  </a:schemeClr>
                </a:solidFill>
                <a:latin typeface="Tahoma" pitchFamily="34" charset="0"/>
                <a:ea typeface="Tahoma" pitchFamily="34" charset="0"/>
                <a:cs typeface="Tahoma" pitchFamily="34" charset="0"/>
              </a:rPr>
              <a:t>Facebook</a:t>
            </a:r>
            <a:r>
              <a:rPr lang="it-IT" sz="1000" dirty="0" smtClean="0">
                <a:solidFill>
                  <a:schemeClr val="tx1">
                    <a:lumMod val="95000"/>
                    <a:lumOff val="5000"/>
                  </a:schemeClr>
                </a:solidFill>
                <a:latin typeface="Tahoma" pitchFamily="34" charset="0"/>
                <a:ea typeface="Tahoma" pitchFamily="34" charset="0"/>
                <a:cs typeface="Tahoma" pitchFamily="34" charset="0"/>
              </a:rPr>
              <a:t>/</a:t>
            </a:r>
            <a:r>
              <a:rPr lang="it-IT" sz="1000" dirty="0" err="1" smtClean="0">
                <a:solidFill>
                  <a:schemeClr val="tx1">
                    <a:lumMod val="95000"/>
                    <a:lumOff val="5000"/>
                  </a:schemeClr>
                </a:solidFill>
                <a:latin typeface="Tahoma" pitchFamily="34" charset="0"/>
                <a:ea typeface="Tahoma" pitchFamily="34" charset="0"/>
                <a:cs typeface="Tahoma" pitchFamily="34" charset="0"/>
              </a:rPr>
              <a:t>Linkedin</a:t>
            </a:r>
            <a:r>
              <a:rPr lang="it-IT" sz="1000" dirty="0" smtClean="0">
                <a:solidFill>
                  <a:schemeClr val="tx1">
                    <a:lumMod val="95000"/>
                    <a:lumOff val="5000"/>
                  </a:schemeClr>
                </a:solidFill>
                <a:latin typeface="Tahoma" pitchFamily="34" charset="0"/>
                <a:ea typeface="Tahoma" pitchFamily="34" charset="0"/>
                <a:cs typeface="Tahoma" pitchFamily="34" charset="0"/>
              </a:rPr>
              <a:t>/</a:t>
            </a:r>
            <a:r>
              <a:rPr lang="it-IT" sz="1000" dirty="0" err="1" smtClean="0">
                <a:solidFill>
                  <a:schemeClr val="tx1">
                    <a:lumMod val="95000"/>
                    <a:lumOff val="5000"/>
                  </a:schemeClr>
                </a:solidFill>
                <a:latin typeface="Tahoma" pitchFamily="34" charset="0"/>
                <a:ea typeface="Tahoma" pitchFamily="34" charset="0"/>
                <a:cs typeface="Tahoma" pitchFamily="34" charset="0"/>
              </a:rPr>
              <a:t>Instagram</a:t>
            </a:r>
            <a:r>
              <a:rPr lang="it-IT" sz="1000" dirty="0" smtClean="0">
                <a:solidFill>
                  <a:schemeClr val="tx1">
                    <a:lumMod val="95000"/>
                    <a:lumOff val="5000"/>
                  </a:schemeClr>
                </a:solidFill>
                <a:latin typeface="Tahoma" pitchFamily="34" charset="0"/>
                <a:ea typeface="Tahoma" pitchFamily="34" charset="0"/>
                <a:cs typeface="Tahoma" pitchFamily="34" charset="0"/>
              </a:rPr>
              <a:t>: Fondazione Italia Giappone</a:t>
            </a:r>
          </a:p>
          <a:p>
            <a:endParaRPr lang="it-IT" dirty="0"/>
          </a:p>
        </p:txBody>
      </p:sp>
      <p:pic>
        <p:nvPicPr>
          <p:cNvPr id="5" name="Immagine 4" descr="Logo FIG_.png"/>
          <p:cNvPicPr>
            <a:picLocks noChangeAspect="1"/>
          </p:cNvPicPr>
          <p:nvPr/>
        </p:nvPicPr>
        <p:blipFill>
          <a:blip r:embed="rId4" cstate="print"/>
          <a:stretch>
            <a:fillRect/>
          </a:stretch>
        </p:blipFill>
        <p:spPr>
          <a:xfrm>
            <a:off x="4214810" y="4143380"/>
            <a:ext cx="1428760" cy="795692"/>
          </a:xfrm>
          <a:prstGeom prst="rect">
            <a:avLst/>
          </a:prstGeom>
        </p:spPr>
      </p:pic>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7852</TotalTime>
  <Words>2855</Words>
  <Application>Microsoft Office PowerPoint</Application>
  <PresentationFormat>Presentazione su schermo (4:3)</PresentationFormat>
  <Paragraphs>212</Paragraphs>
  <Slides>8</Slides>
  <Notes>1</Notes>
  <HiddenSlides>0</HiddenSlides>
  <MMClips>0</MMClips>
  <ScaleCrop>false</ScaleCrop>
  <HeadingPairs>
    <vt:vector size="4" baseType="variant">
      <vt:variant>
        <vt:lpstr>Tema</vt:lpstr>
      </vt:variant>
      <vt:variant>
        <vt:i4>1</vt:i4>
      </vt:variant>
      <vt:variant>
        <vt:lpstr>Titoli diapositive</vt:lpstr>
      </vt:variant>
      <vt:variant>
        <vt:i4>8</vt:i4>
      </vt:variant>
    </vt:vector>
  </HeadingPairs>
  <TitlesOfParts>
    <vt:vector size="9" baseType="lpstr">
      <vt:lpstr>Tema di Office</vt:lpstr>
      <vt:lpstr>Diapositiva 1</vt:lpstr>
      <vt:lpstr>Diapositiva 2</vt:lpstr>
      <vt:lpstr>Diapositiva 3</vt:lpstr>
      <vt:lpstr>Diapositiva 4</vt:lpstr>
      <vt:lpstr>Diapositiva 5</vt:lpstr>
      <vt:lpstr>Diapositiva 6</vt:lpstr>
      <vt:lpstr>Diapositiva 7</vt:lpstr>
      <vt:lpstr>Diapositiva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Fondazione IG</dc:creator>
  <cp:lastModifiedBy>Fondazione IG</cp:lastModifiedBy>
  <cp:revision>65</cp:revision>
  <dcterms:created xsi:type="dcterms:W3CDTF">2022-09-21T12:34:12Z</dcterms:created>
  <dcterms:modified xsi:type="dcterms:W3CDTF">2022-11-29T08:30:47Z</dcterms:modified>
</cp:coreProperties>
</file>